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1"/>
  </p:notesMasterIdLst>
  <p:handoutMasterIdLst>
    <p:handoutMasterId r:id="rId72"/>
  </p:handoutMasterIdLst>
  <p:sldIdLst>
    <p:sldId id="294" r:id="rId3"/>
    <p:sldId id="306" r:id="rId4"/>
    <p:sldId id="272" r:id="rId5"/>
    <p:sldId id="281" r:id="rId6"/>
    <p:sldId id="282" r:id="rId7"/>
    <p:sldId id="293" r:id="rId8"/>
    <p:sldId id="303" r:id="rId9"/>
    <p:sldId id="304" r:id="rId10"/>
    <p:sldId id="305" r:id="rId11"/>
    <p:sldId id="299" r:id="rId12"/>
    <p:sldId id="300" r:id="rId13"/>
    <p:sldId id="402" r:id="rId14"/>
    <p:sldId id="318" r:id="rId15"/>
    <p:sldId id="324" r:id="rId16"/>
    <p:sldId id="325" r:id="rId17"/>
    <p:sldId id="378" r:id="rId18"/>
    <p:sldId id="403" r:id="rId19"/>
    <p:sldId id="412" r:id="rId20"/>
    <p:sldId id="374" r:id="rId21"/>
    <p:sldId id="372" r:id="rId22"/>
    <p:sldId id="385" r:id="rId23"/>
    <p:sldId id="369" r:id="rId24"/>
    <p:sldId id="370" r:id="rId25"/>
    <p:sldId id="475" r:id="rId26"/>
    <p:sldId id="371" r:id="rId27"/>
    <p:sldId id="410" r:id="rId28"/>
    <p:sldId id="411" r:id="rId29"/>
    <p:sldId id="375" r:id="rId30"/>
    <p:sldId id="413" r:id="rId31"/>
    <p:sldId id="376" r:id="rId32"/>
    <p:sldId id="383" r:id="rId33"/>
    <p:sldId id="365" r:id="rId34"/>
    <p:sldId id="366" r:id="rId35"/>
    <p:sldId id="367" r:id="rId36"/>
    <p:sldId id="379" r:id="rId37"/>
    <p:sldId id="380" r:id="rId38"/>
    <p:sldId id="364" r:id="rId39"/>
    <p:sldId id="373" r:id="rId40"/>
    <p:sldId id="381" r:id="rId41"/>
    <p:sldId id="382" r:id="rId42"/>
    <p:sldId id="384" r:id="rId43"/>
    <p:sldId id="416" r:id="rId44"/>
    <p:sldId id="417" r:id="rId45"/>
    <p:sldId id="418" r:id="rId46"/>
    <p:sldId id="419" r:id="rId47"/>
    <p:sldId id="404" r:id="rId48"/>
    <p:sldId id="421" r:id="rId49"/>
    <p:sldId id="422" r:id="rId50"/>
    <p:sldId id="420" r:id="rId51"/>
    <p:sldId id="447" r:id="rId52"/>
    <p:sldId id="452" r:id="rId53"/>
    <p:sldId id="453" r:id="rId54"/>
    <p:sldId id="463" r:id="rId55"/>
    <p:sldId id="464" r:id="rId56"/>
    <p:sldId id="465" r:id="rId57"/>
    <p:sldId id="466" r:id="rId58"/>
    <p:sldId id="470" r:id="rId59"/>
    <p:sldId id="471" r:id="rId60"/>
    <p:sldId id="478" r:id="rId61"/>
    <p:sldId id="474" r:id="rId62"/>
    <p:sldId id="476" r:id="rId63"/>
    <p:sldId id="477" r:id="rId64"/>
    <p:sldId id="481" r:id="rId65"/>
    <p:sldId id="479" r:id="rId66"/>
    <p:sldId id="480" r:id="rId67"/>
    <p:sldId id="405" r:id="rId68"/>
    <p:sldId id="406" r:id="rId69"/>
    <p:sldId id="407" r:id="rId70"/>
  </p:sldIdLst>
  <p:sldSz cx="7560945" cy="5670550" type="screen4x3"/>
  <p:notesSz cx="7559675" cy="106914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6" autoAdjust="0"/>
    <p:restoredTop sz="94660"/>
  </p:normalViewPr>
  <p:slideViewPr>
    <p:cSldViewPr snapToGrid="0" showGuides="1">
      <p:cViewPr varScale="1">
        <p:scale>
          <a:sx n="100" d="100"/>
          <a:sy n="100" d="100"/>
        </p:scale>
        <p:origin x="1344" y="58"/>
      </p:cViewPr>
      <p:guideLst>
        <p:guide orient="horz" pos="1791"/>
        <p:guide pos="245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5" Type="http://schemas.openxmlformats.org/officeDocument/2006/relationships/tableStyles" Target="tableStyles.xml"/><Relationship Id="rId74" Type="http://schemas.openxmlformats.org/officeDocument/2006/relationships/viewProps" Target="viewProps.xml"/><Relationship Id="rId73" Type="http://schemas.openxmlformats.org/officeDocument/2006/relationships/presProps" Target="presProps.xml"/><Relationship Id="rId72" Type="http://schemas.openxmlformats.org/officeDocument/2006/relationships/handoutMaster" Target="handoutMasters/handoutMaster1.xml"/><Relationship Id="rId71" Type="http://schemas.openxmlformats.org/officeDocument/2006/relationships/notesMaster" Target="notesMasters/notesMaster1.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325"/>
            </a:lvl1pPr>
          </a:lstStyle>
          <a:p>
            <a:endParaRPr lang="en-US"/>
          </a:p>
        </p:txBody>
      </p:sp>
      <p:sp>
        <p:nvSpPr>
          <p:cNvPr id="3" name="Date Placeholder 2"/>
          <p:cNvSpPr/>
          <p:nvPr>
            <p:ph type="dt" sz="quarter" idx="1"/>
          </p:nvPr>
        </p:nvSpPr>
        <p:spPr>
          <a:xfrm>
            <a:off x="4282066" y="0"/>
            <a:ext cx="3275859" cy="536431"/>
          </a:xfrm>
          <a:prstGeom prst="rect">
            <a:avLst/>
          </a:prstGeom>
        </p:spPr>
        <p:txBody>
          <a:bodyPr vert="horz" lIns="91440" tIns="45720" rIns="91440" bIns="45720" rtlCol="0"/>
          <a:lstStyle>
            <a:lvl1pPr algn="r">
              <a:defRPr sz="1325"/>
            </a:lvl1pPr>
          </a:lstStyle>
          <a:p>
            <a:fld id="{696C064A-D61B-4B21-B757-51A9B82445B8}" type="datetimeFigureOut">
              <a:rPr lang="en-US" smtClean="0"/>
            </a:fld>
            <a:endParaRPr lang="en-US"/>
          </a:p>
        </p:txBody>
      </p:sp>
      <p:sp>
        <p:nvSpPr>
          <p:cNvPr id="4" name="Footer Placeholder 3"/>
          <p:cNvSpPr/>
          <p:nvPr>
            <p:ph type="ftr" sz="quarter" idx="2"/>
          </p:nvPr>
        </p:nvSpPr>
        <p:spPr>
          <a:xfrm>
            <a:off x="0" y="10155065"/>
            <a:ext cx="3275859" cy="536430"/>
          </a:xfrm>
          <a:prstGeom prst="rect">
            <a:avLst/>
          </a:prstGeom>
        </p:spPr>
        <p:txBody>
          <a:bodyPr vert="horz" lIns="91440" tIns="45720" rIns="91440" bIns="45720" rtlCol="0" anchor="b"/>
          <a:lstStyle>
            <a:lvl1pPr algn="l">
              <a:defRPr sz="1325"/>
            </a:lvl1pPr>
          </a:lstStyle>
          <a:p>
            <a:endParaRPr lang="en-US"/>
          </a:p>
        </p:txBody>
      </p:sp>
      <p:sp>
        <p:nvSpPr>
          <p:cNvPr id="5" name="Slide Number Placeholder 4"/>
          <p:cNvSpPr/>
          <p:nvPr>
            <p:ph type="sldNum" sz="quarter" idx="3"/>
          </p:nvPr>
        </p:nvSpPr>
        <p:spPr>
          <a:xfrm>
            <a:off x="4282066" y="10155065"/>
            <a:ext cx="3275859" cy="536430"/>
          </a:xfrm>
          <a:prstGeom prst="rect">
            <a:avLst/>
          </a:prstGeom>
        </p:spPr>
        <p:txBody>
          <a:bodyPr vert="horz" lIns="91440" tIns="45720" rIns="91440" bIns="45720" rtlCol="0" anchor="b"/>
          <a:lstStyle>
            <a:lvl1pPr algn="r">
              <a:defRPr sz="1325"/>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GIF>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200"/>
            </a:lvl1pPr>
          </a:lstStyle>
          <a:p>
            <a:endParaRPr lang="en-US"/>
          </a:p>
        </p:txBody>
      </p:sp>
      <p:sp>
        <p:nvSpPr>
          <p:cNvPr id="3" name="Date Placeholder 2"/>
          <p:cNvSpPr/>
          <p:nvPr>
            <p:ph type="dt" idx="1"/>
          </p:nvPr>
        </p:nvSpPr>
        <p:spPr>
          <a:xfrm>
            <a:off x="4282066" y="0"/>
            <a:ext cx="3275859" cy="536431"/>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p:nvPr>
            <p:ph type="sldImg" idx="2"/>
          </p:nvPr>
        </p:nvSpPr>
        <p:spPr>
          <a:xfrm>
            <a:off x="572389" y="1336437"/>
            <a:ext cx="6414897" cy="360838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p:nvPr>
            <p:ph type="body" sz="quarter" idx="3"/>
          </p:nvPr>
        </p:nvSpPr>
        <p:spPr>
          <a:xfrm>
            <a:off x="755968" y="5145282"/>
            <a:ext cx="6047740" cy="4209776"/>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p:nvPr>
            <p:ph type="ftr" sz="quarter" idx="4"/>
          </p:nvPr>
        </p:nvSpPr>
        <p:spPr>
          <a:xfrm>
            <a:off x="0" y="10155065"/>
            <a:ext cx="3275859" cy="53643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p:nvPr>
            <p:ph type="sldNum" sz="quarter" idx="5"/>
          </p:nvPr>
        </p:nvSpPr>
        <p:spPr>
          <a:xfrm>
            <a:off x="4282066" y="10155065"/>
            <a:ext cx="3275859" cy="536430"/>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7" name="PlaceHolder 2"/>
          <p:cNvSpPr/>
          <p:nvPr>
            <p:ph type="body"/>
          </p:nvPr>
        </p:nvSpPr>
        <p:spPr>
          <a:xfrm>
            <a:off x="377770" y="132624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8" name="PlaceHolder 3"/>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0"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1"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2"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3" name="PlaceHolder 5"/>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5" name="PlaceHolder 2"/>
          <p:cNvSpPr/>
          <p:nvPr>
            <p:ph type="body"/>
          </p:nvPr>
        </p:nvSpPr>
        <p:spPr>
          <a:xfrm>
            <a:off x="377770"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6" name="PlaceHolder 3"/>
          <p:cNvSpPr/>
          <p:nvPr>
            <p:ph type="body"/>
          </p:nvPr>
        </p:nvSpPr>
        <p:spPr>
          <a:xfrm>
            <a:off x="2678411"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7" name="PlaceHolder 4"/>
          <p:cNvSpPr/>
          <p:nvPr>
            <p:ph type="body"/>
          </p:nvPr>
        </p:nvSpPr>
        <p:spPr>
          <a:xfrm>
            <a:off x="4978783"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8" name="PlaceHolder 5"/>
          <p:cNvSpPr/>
          <p:nvPr>
            <p:ph type="body"/>
          </p:nvPr>
        </p:nvSpPr>
        <p:spPr>
          <a:xfrm>
            <a:off x="377770"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9" name="PlaceHolder 6"/>
          <p:cNvSpPr/>
          <p:nvPr>
            <p:ph type="body"/>
          </p:nvPr>
        </p:nvSpPr>
        <p:spPr>
          <a:xfrm>
            <a:off x="2678411"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40" name="PlaceHolder 7"/>
          <p:cNvSpPr/>
          <p:nvPr>
            <p:ph type="body"/>
          </p:nvPr>
        </p:nvSpPr>
        <p:spPr>
          <a:xfrm>
            <a:off x="4978783"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6" name="PlaceHolder 2"/>
          <p:cNvSpPr/>
          <p:nvPr>
            <p:ph type="subTitle"/>
          </p:nvPr>
        </p:nvSpPr>
        <p:spPr>
          <a:xfrm>
            <a:off x="377770" y="1326240"/>
            <a:ext cx="6804175" cy="328824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8" name="PlaceHolder 2"/>
          <p:cNvSpPr/>
          <p:nvPr>
            <p:ph type="body"/>
          </p:nvPr>
        </p:nvSpPr>
        <p:spPr>
          <a:xfrm>
            <a:off x="377770" y="1326240"/>
            <a:ext cx="6804175"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0"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1"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p:nvPr>
            <p:ph type="subTitle"/>
          </p:nvPr>
        </p:nvSpPr>
        <p:spPr>
          <a:xfrm>
            <a:off x="377770" y="225720"/>
            <a:ext cx="6804175" cy="438840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5"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6"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7"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9"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0"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1" name="PlaceHolder 4"/>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3"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4"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5" name="PlaceHolder 4"/>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p:nvPr>
            <p:ph type="title"/>
          </p:nvPr>
        </p:nvSpPr>
        <p:spPr>
          <a:xfrm>
            <a:off x="378040" y="226080"/>
            <a:ext cx="6804445" cy="946440"/>
          </a:xfrm>
          <a:prstGeom prst="rect">
            <a:avLst/>
          </a:prstGeom>
        </p:spPr>
        <p:txBody>
          <a:bodyPr lIns="0" tIns="0" rIns="0" bIns="0" anchor="ctr"/>
          <a:lstStyle/>
          <a:p>
            <a:pPr algn="ctr"/>
            <a:r>
              <a:rPr lang="en-US" sz="3300" b="0" strike="noStrike" spc="-1">
                <a:latin typeface="Arial" panose="02080604020202020204" pitchFamily="34" charset="0"/>
              </a:rPr>
              <a:t>Click to edit the title text format</a:t>
            </a:r>
            <a:endParaRPr lang="en-US" sz="3300" b="0" strike="noStrike" spc="-1">
              <a:latin typeface="Arial" panose="02080604020202020204" pitchFamily="34" charset="0"/>
            </a:endParaRPr>
          </a:p>
        </p:txBody>
      </p:sp>
      <p:sp>
        <p:nvSpPr>
          <p:cNvPr id="6" name="PlaceHolder 2"/>
          <p:cNvSpPr/>
          <p:nvPr>
            <p:ph type="body"/>
          </p:nvPr>
        </p:nvSpPr>
        <p:spPr>
          <a:xfrm>
            <a:off x="378040" y="1326600"/>
            <a:ext cx="6804445" cy="3288240"/>
          </a:xfrm>
          <a:prstGeom prst="rect">
            <a:avLst/>
          </a:prstGeom>
        </p:spPr>
        <p:txBody>
          <a:bodyPr lIns="0" tIns="0" rIns="0" bIns="0">
            <a:normAutofit/>
          </a:bodyPr>
          <a:lstStyle/>
          <a:p>
            <a:pPr marL="431800" indent="-323850">
              <a:spcBef>
                <a:spcPts val="1415"/>
              </a:spcBef>
              <a:buClr>
                <a:srgbClr val="000000"/>
              </a:buClr>
              <a:buSzPct val="45000"/>
              <a:buFont typeface="Wingdings" panose="05000000000000000000" pitchFamily="2" charset="2"/>
              <a:buChar char=""/>
            </a:pPr>
            <a:r>
              <a:rPr lang="en-US" sz="2400" b="0" strike="noStrike" spc="-1">
                <a:latin typeface="Arial" panose="02080604020202020204" pitchFamily="34" charset="0"/>
              </a:rPr>
              <a:t>Click to edit the outline text format</a:t>
            </a:r>
            <a:endParaRPr lang="en-US" sz="2400" b="0" strike="noStrike" spc="-1">
              <a:latin typeface="Arial" panose="02080604020202020204" pitchFamily="34" charset="0"/>
            </a:endParaRPr>
          </a:p>
          <a:p>
            <a:pPr marL="648335" lvl="1" indent="-243205">
              <a:spcBef>
                <a:spcPts val="850"/>
              </a:spcBef>
              <a:buClr>
                <a:srgbClr val="000000"/>
              </a:buClr>
              <a:buSzPct val="75000"/>
              <a:buFont typeface="Symbol" charset="2"/>
              <a:buChar char=""/>
            </a:pPr>
            <a:r>
              <a:rPr lang="en-US" sz="2100" b="0" strike="noStrike" spc="-1">
                <a:latin typeface="Arial" panose="02080604020202020204" pitchFamily="34" charset="0"/>
              </a:rPr>
              <a:t>Second Outline Level</a:t>
            </a:r>
            <a:endParaRPr lang="en-US" sz="2100" b="0" strike="noStrike" spc="-1">
              <a:latin typeface="Arial" panose="02080604020202020204" pitchFamily="34" charset="0"/>
            </a:endParaRPr>
          </a:p>
          <a:p>
            <a:pPr marL="972185" lvl="2" indent="-215900">
              <a:spcBef>
                <a:spcPts val="640"/>
              </a:spcBef>
              <a:buClr>
                <a:srgbClr val="000000"/>
              </a:buClr>
              <a:buSzPct val="45000"/>
              <a:buFont typeface="Wingdings" panose="05000000000000000000" pitchFamily="2" charset="2"/>
              <a:buChar char=""/>
            </a:pPr>
            <a:r>
              <a:rPr lang="en-US" sz="1800" b="0" strike="noStrike" spc="-1">
                <a:latin typeface="Arial" panose="02080604020202020204" pitchFamily="34" charset="0"/>
              </a:rPr>
              <a:t>Third Outline Level</a:t>
            </a:r>
            <a:endParaRPr lang="en-US" sz="1800" b="0" strike="noStrike" spc="-1">
              <a:latin typeface="Arial" panose="02080604020202020204" pitchFamily="34" charset="0"/>
            </a:endParaRPr>
          </a:p>
          <a:p>
            <a:pPr marL="1296035" lvl="3" indent="-161925">
              <a:spcBef>
                <a:spcPts val="425"/>
              </a:spcBef>
              <a:buClr>
                <a:srgbClr val="000000"/>
              </a:buClr>
              <a:buSzPct val="75000"/>
              <a:buFont typeface="Symbol" charset="2"/>
              <a:buChar char=""/>
            </a:pPr>
            <a:r>
              <a:rPr lang="en-US" sz="1500" b="0" strike="noStrike" spc="-1">
                <a:latin typeface="Arial" panose="02080604020202020204" pitchFamily="34" charset="0"/>
              </a:rPr>
              <a:t>Fourth Outline Level</a:t>
            </a:r>
            <a:endParaRPr lang="en-US" sz="1500" b="0" strike="noStrike" spc="-1">
              <a:latin typeface="Arial" panose="02080604020202020204" pitchFamily="34" charset="0"/>
            </a:endParaRPr>
          </a:p>
          <a:p>
            <a:pPr marL="1620520" lvl="4"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Fifth Outline Level</a:t>
            </a:r>
            <a:endParaRPr lang="en-US" sz="1500" b="0" strike="noStrike" spc="-1">
              <a:latin typeface="Arial" panose="02080604020202020204" pitchFamily="34" charset="0"/>
            </a:endParaRPr>
          </a:p>
          <a:p>
            <a:pPr marL="1944370" lvl="5"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Sixth Outline Level</a:t>
            </a:r>
            <a:endParaRPr lang="en-US" sz="1500" b="0" strike="noStrike" spc="-1">
              <a:latin typeface="Arial" panose="02080604020202020204" pitchFamily="34" charset="0"/>
            </a:endParaRPr>
          </a:p>
          <a:p>
            <a:pPr marL="2268220" lvl="6"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Seventh Outline Level</a:t>
            </a:r>
            <a:endParaRPr lang="en-US" sz="1500" b="0" strike="noStrike" spc="-1">
              <a:latin typeface="Arial" panose="02080604020202020204" pitchFamily="34" charset="0"/>
            </a:endParaRPr>
          </a:p>
        </p:txBody>
      </p:sp>
      <p:sp>
        <p:nvSpPr>
          <p:cNvPr id="2" name="PlaceHolder 3"/>
          <p:cNvSpPr/>
          <p:nvPr>
            <p:ph type="dt"/>
          </p:nvPr>
        </p:nvSpPr>
        <p:spPr>
          <a:xfrm>
            <a:off x="378040" y="5165280"/>
            <a:ext cx="1761395" cy="390600"/>
          </a:xfrm>
          <a:prstGeom prst="rect">
            <a:avLst/>
          </a:prstGeom>
        </p:spPr>
        <p:txBody>
          <a:bodyPr lIns="0" tIns="0" rIns="0" bIns="0"/>
          <a:lstStyle/>
          <a:p>
            <a:r>
              <a:rPr lang="en-US" sz="1050" b="0" strike="noStrike" spc="-1">
                <a:latin typeface="Times New Roman"/>
              </a:rPr>
              <a:t>&lt;date/time&gt;</a:t>
            </a:r>
            <a:endParaRPr lang="en-US" sz="1050" b="0" strike="noStrike" spc="-1">
              <a:latin typeface="Times New Roman"/>
            </a:endParaRPr>
          </a:p>
        </p:txBody>
      </p:sp>
      <p:sp>
        <p:nvSpPr>
          <p:cNvPr id="3" name="PlaceHolder 4"/>
          <p:cNvSpPr/>
          <p:nvPr>
            <p:ph type="ftr"/>
          </p:nvPr>
        </p:nvSpPr>
        <p:spPr>
          <a:xfrm>
            <a:off x="2585791" y="5165280"/>
            <a:ext cx="2396502" cy="390600"/>
          </a:xfrm>
          <a:prstGeom prst="rect">
            <a:avLst/>
          </a:prstGeom>
        </p:spPr>
        <p:txBody>
          <a:bodyPr lIns="0" tIns="0" rIns="0" bIns="0"/>
          <a:lstStyle/>
          <a:p>
            <a:pPr algn="ctr"/>
            <a:r>
              <a:rPr lang="en-US" sz="1050" b="0" strike="noStrike" spc="-1">
                <a:latin typeface="Times New Roman"/>
              </a:rPr>
              <a:t>&lt;footer&gt;</a:t>
            </a:r>
            <a:endParaRPr lang="en-US" sz="1050" b="0" strike="noStrike" spc="-1">
              <a:latin typeface="Times New Roman"/>
            </a:endParaRPr>
          </a:p>
        </p:txBody>
      </p:sp>
      <p:sp>
        <p:nvSpPr>
          <p:cNvPr id="4" name="PlaceHolder 5"/>
          <p:cNvSpPr/>
          <p:nvPr>
            <p:ph type="sldNum"/>
          </p:nvPr>
        </p:nvSpPr>
        <p:spPr>
          <a:xfrm>
            <a:off x="5421089" y="5165280"/>
            <a:ext cx="1761395" cy="390600"/>
          </a:xfrm>
          <a:prstGeom prst="rect">
            <a:avLst/>
          </a:prstGeom>
        </p:spPr>
        <p:txBody>
          <a:bodyPr lIns="0" tIns="0" rIns="0" bIns="0"/>
          <a:lstStyle/>
          <a:p>
            <a:pPr algn="r"/>
            <a:fld id="{413C9047-FEDB-4C84-80EE-6D6175178B3C}" type="slidenum">
              <a:rPr lang="en-US" sz="1050" b="0" strike="noStrike" spc="-1">
                <a:latin typeface="Times New Roman"/>
              </a:rPr>
            </a:fld>
            <a:endParaRPr lang="en-US" sz="105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323850" indent="-243205" algn="l" defTabSz="685800" rtl="0" eaLnBrk="1" latinLnBrk="0" hangingPunct="1">
        <a:lnSpc>
          <a:spcPct val="90000"/>
        </a:lnSpc>
        <a:spcBef>
          <a:spcPts val="1065"/>
        </a:spcBef>
        <a:buClr>
          <a:srgbClr val="000000"/>
        </a:buClr>
        <a:buSzPct val="45000"/>
        <a:buFont typeface="Wingdings" panose="05000000000000000000" pitchFamily="2" charset="2"/>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8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8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image" Target="../media/image3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40.png"/><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image" Target="../media/image37.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44.png"/><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image" Target="../media/image4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46.png"/><Relationship Id="rId1" Type="http://schemas.openxmlformats.org/officeDocument/2006/relationships/image" Target="../media/image4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7.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8.png"/></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52.png"/><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image" Target="../media/image4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3.png"/></Relationships>
</file>

<file path=ppt/slides/_rels/slide21.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image" Target="../media/image54.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image" Target="../media/image60.png"/></Relationships>
</file>

<file path=ppt/slides/_rels/slide23.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69.png"/><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image" Target="../media/image63.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0.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1.png"/></Relationships>
</file>

<file path=ppt/slides/_rels/slide26.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77.png"/><Relationship Id="rId5" Type="http://schemas.openxmlformats.org/officeDocument/2006/relationships/image" Target="../media/image76.png"/><Relationship Id="rId4" Type="http://schemas.openxmlformats.org/officeDocument/2006/relationships/image" Target="../media/image75.png"/><Relationship Id="rId3" Type="http://schemas.openxmlformats.org/officeDocument/2006/relationships/image" Target="../media/image74.png"/><Relationship Id="rId2" Type="http://schemas.openxmlformats.org/officeDocument/2006/relationships/image" Target="../media/image73.png"/><Relationship Id="rId1" Type="http://schemas.openxmlformats.org/officeDocument/2006/relationships/image" Target="../media/image72.png"/></Relationships>
</file>

<file path=ppt/slides/_rels/slide27.xml.rels><?xml version="1.0" encoding="UTF-8" standalone="yes"?>
<Relationships xmlns="http://schemas.openxmlformats.org/package/2006/relationships"><Relationship Id="rId9" Type="http://schemas.openxmlformats.org/officeDocument/2006/relationships/image" Target="../media/image86.png"/><Relationship Id="rId8" Type="http://schemas.openxmlformats.org/officeDocument/2006/relationships/image" Target="../media/image85.png"/><Relationship Id="rId7" Type="http://schemas.openxmlformats.org/officeDocument/2006/relationships/image" Target="../media/image84.png"/><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image" Target="../media/image81.png"/><Relationship Id="rId3" Type="http://schemas.openxmlformats.org/officeDocument/2006/relationships/image" Target="../media/image80.png"/><Relationship Id="rId2" Type="http://schemas.openxmlformats.org/officeDocument/2006/relationships/image" Target="../media/image79.png"/><Relationship Id="rId10" Type="http://schemas.openxmlformats.org/officeDocument/2006/relationships/slideLayout" Target="../slideLayouts/slideLayout3.xml"/><Relationship Id="rId1" Type="http://schemas.openxmlformats.org/officeDocument/2006/relationships/image" Target="../media/image78.png"/></Relationships>
</file>

<file path=ppt/slides/_rels/slide28.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1.png"/><Relationship Id="rId4" Type="http://schemas.openxmlformats.org/officeDocument/2006/relationships/image" Target="../media/image90.png"/><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image" Target="../media/image87.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92.png"/></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96.png"/><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image" Target="../media/image93.png"/></Relationships>
</file>

<file path=ppt/slides/_rels/slide3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01.png"/><Relationship Id="rId4" Type="http://schemas.openxmlformats.org/officeDocument/2006/relationships/image" Target="../media/image100.png"/><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image" Target="../media/image97.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2.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3.png"/></Relationships>
</file>

<file path=ppt/slides/_rels/slide34.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06.png"/><Relationship Id="rId2" Type="http://schemas.openxmlformats.org/officeDocument/2006/relationships/image" Target="../media/image105.png"/><Relationship Id="rId1" Type="http://schemas.openxmlformats.org/officeDocument/2006/relationships/image" Target="../media/image104.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7.png"/></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1.png"/><Relationship Id="rId3" Type="http://schemas.openxmlformats.org/officeDocument/2006/relationships/image" Target="../media/image110.png"/><Relationship Id="rId2" Type="http://schemas.openxmlformats.org/officeDocument/2006/relationships/image" Target="../media/image109.png"/><Relationship Id="rId1" Type="http://schemas.openxmlformats.org/officeDocument/2006/relationships/image" Target="../media/image108.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13.png"/><Relationship Id="rId1" Type="http://schemas.openxmlformats.org/officeDocument/2006/relationships/image" Target="../media/image112.png"/></Relationships>
</file>

<file path=ppt/slides/_rels/slide38.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18.png"/><Relationship Id="rId4" Type="http://schemas.openxmlformats.org/officeDocument/2006/relationships/image" Target="../media/image117.png"/><Relationship Id="rId3" Type="http://schemas.openxmlformats.org/officeDocument/2006/relationships/image" Target="../media/image116.png"/><Relationship Id="rId2" Type="http://schemas.openxmlformats.org/officeDocument/2006/relationships/image" Target="../media/image115.png"/><Relationship Id="rId1" Type="http://schemas.openxmlformats.org/officeDocument/2006/relationships/image" Target="../media/image114.png"/></Relationships>
</file>

<file path=ppt/slides/_rels/slide3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21.png"/><Relationship Id="rId2" Type="http://schemas.openxmlformats.org/officeDocument/2006/relationships/image" Target="../media/image120.png"/><Relationship Id="rId1" Type="http://schemas.openxmlformats.org/officeDocument/2006/relationships/image" Target="../media/image119.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4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24.png"/><Relationship Id="rId2" Type="http://schemas.openxmlformats.org/officeDocument/2006/relationships/image" Target="../media/image123.png"/><Relationship Id="rId1" Type="http://schemas.openxmlformats.org/officeDocument/2006/relationships/image" Target="../media/image122.png"/></Relationships>
</file>

<file path=ppt/slides/_rels/slide41.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30.png"/><Relationship Id="rId5" Type="http://schemas.openxmlformats.org/officeDocument/2006/relationships/image" Target="../media/image129.png"/><Relationship Id="rId4" Type="http://schemas.openxmlformats.org/officeDocument/2006/relationships/image" Target="../media/image128.png"/><Relationship Id="rId3" Type="http://schemas.openxmlformats.org/officeDocument/2006/relationships/image" Target="../media/image127.png"/><Relationship Id="rId2" Type="http://schemas.openxmlformats.org/officeDocument/2006/relationships/image" Target="../media/image126.png"/><Relationship Id="rId1" Type="http://schemas.openxmlformats.org/officeDocument/2006/relationships/image" Target="../media/image125.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32.png"/><Relationship Id="rId1" Type="http://schemas.openxmlformats.org/officeDocument/2006/relationships/image" Target="../media/image13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37.png"/><Relationship Id="rId4" Type="http://schemas.openxmlformats.org/officeDocument/2006/relationships/image" Target="../media/image136.png"/><Relationship Id="rId3" Type="http://schemas.openxmlformats.org/officeDocument/2006/relationships/image" Target="../media/image135.png"/><Relationship Id="rId2" Type="http://schemas.openxmlformats.org/officeDocument/2006/relationships/image" Target="../media/image134.png"/><Relationship Id="rId1" Type="http://schemas.openxmlformats.org/officeDocument/2006/relationships/image" Target="../media/image133.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39.png"/><Relationship Id="rId1" Type="http://schemas.openxmlformats.org/officeDocument/2006/relationships/image" Target="../media/image13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41.png"/><Relationship Id="rId1" Type="http://schemas.openxmlformats.org/officeDocument/2006/relationships/image" Target="../media/image14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43.png"/><Relationship Id="rId1" Type="http://schemas.openxmlformats.org/officeDocument/2006/relationships/image" Target="../media/image142.pn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44.png"/></Relationships>
</file>

<file path=ppt/slides/_rels/slide52.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151.png"/><Relationship Id="rId6" Type="http://schemas.openxmlformats.org/officeDocument/2006/relationships/image" Target="../media/image150.png"/><Relationship Id="rId5" Type="http://schemas.openxmlformats.org/officeDocument/2006/relationships/image" Target="../media/image149.png"/><Relationship Id="rId4" Type="http://schemas.openxmlformats.org/officeDocument/2006/relationships/image" Target="../media/image148.png"/><Relationship Id="rId3" Type="http://schemas.openxmlformats.org/officeDocument/2006/relationships/image" Target="../media/image147.png"/><Relationship Id="rId2" Type="http://schemas.openxmlformats.org/officeDocument/2006/relationships/image" Target="../media/image146.png"/><Relationship Id="rId1" Type="http://schemas.openxmlformats.org/officeDocument/2006/relationships/image" Target="../media/image145.png"/></Relationships>
</file>

<file path=ppt/slides/_rels/slide53.xml.rels><?xml version="1.0" encoding="UTF-8" standalone="yes"?>
<Relationships xmlns="http://schemas.openxmlformats.org/package/2006/relationships"><Relationship Id="rId9" Type="http://schemas.openxmlformats.org/officeDocument/2006/relationships/image" Target="../media/image160.png"/><Relationship Id="rId8" Type="http://schemas.openxmlformats.org/officeDocument/2006/relationships/image" Target="../media/image159.png"/><Relationship Id="rId7" Type="http://schemas.openxmlformats.org/officeDocument/2006/relationships/image" Target="../media/image158.png"/><Relationship Id="rId6" Type="http://schemas.openxmlformats.org/officeDocument/2006/relationships/image" Target="../media/image157.png"/><Relationship Id="rId5" Type="http://schemas.openxmlformats.org/officeDocument/2006/relationships/image" Target="../media/image156.png"/><Relationship Id="rId4" Type="http://schemas.openxmlformats.org/officeDocument/2006/relationships/image" Target="../media/image155.png"/><Relationship Id="rId3" Type="http://schemas.openxmlformats.org/officeDocument/2006/relationships/image" Target="../media/image154.png"/><Relationship Id="rId2" Type="http://schemas.openxmlformats.org/officeDocument/2006/relationships/image" Target="../media/image153.png"/><Relationship Id="rId11" Type="http://schemas.openxmlformats.org/officeDocument/2006/relationships/slideLayout" Target="../slideLayouts/slideLayout3.xml"/><Relationship Id="rId10" Type="http://schemas.openxmlformats.org/officeDocument/2006/relationships/image" Target="../media/image161.png"/><Relationship Id="rId1" Type="http://schemas.openxmlformats.org/officeDocument/2006/relationships/image" Target="../media/image152.png"/></Relationships>
</file>

<file path=ppt/slides/_rels/slide54.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169.png"/><Relationship Id="rId7" Type="http://schemas.openxmlformats.org/officeDocument/2006/relationships/image" Target="../media/image168.png"/><Relationship Id="rId6" Type="http://schemas.openxmlformats.org/officeDocument/2006/relationships/image" Target="../media/image167.png"/><Relationship Id="rId5" Type="http://schemas.openxmlformats.org/officeDocument/2006/relationships/image" Target="../media/image166.png"/><Relationship Id="rId4" Type="http://schemas.openxmlformats.org/officeDocument/2006/relationships/image" Target="../media/image165.png"/><Relationship Id="rId3" Type="http://schemas.openxmlformats.org/officeDocument/2006/relationships/image" Target="../media/image164.png"/><Relationship Id="rId2" Type="http://schemas.openxmlformats.org/officeDocument/2006/relationships/image" Target="../media/image163.png"/><Relationship Id="rId1" Type="http://schemas.openxmlformats.org/officeDocument/2006/relationships/image" Target="../media/image162.png"/></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71.png"/><Relationship Id="rId1" Type="http://schemas.openxmlformats.org/officeDocument/2006/relationships/image" Target="../media/image170.png"/></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73.png"/><Relationship Id="rId1" Type="http://schemas.openxmlformats.org/officeDocument/2006/relationships/image" Target="../media/image172.png"/></Relationships>
</file>

<file path=ppt/slides/_rels/slide57.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79.png"/><Relationship Id="rId5" Type="http://schemas.openxmlformats.org/officeDocument/2006/relationships/image" Target="../media/image178.png"/><Relationship Id="rId4" Type="http://schemas.openxmlformats.org/officeDocument/2006/relationships/image" Target="../media/image177.png"/><Relationship Id="rId3" Type="http://schemas.openxmlformats.org/officeDocument/2006/relationships/image" Target="../media/image176.png"/><Relationship Id="rId2" Type="http://schemas.openxmlformats.org/officeDocument/2006/relationships/image" Target="../media/image175.png"/><Relationship Id="rId1" Type="http://schemas.openxmlformats.org/officeDocument/2006/relationships/image" Target="../media/image174.png"/></Relationships>
</file>

<file path=ppt/slides/_rels/slide5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82.png"/><Relationship Id="rId2" Type="http://schemas.openxmlformats.org/officeDocument/2006/relationships/image" Target="../media/image181.GIF"/><Relationship Id="rId1" Type="http://schemas.openxmlformats.org/officeDocument/2006/relationships/image" Target="../media/image180.png"/></Relationships>
</file>

<file path=ppt/slides/_rels/slide59.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86.png"/><Relationship Id="rId3" Type="http://schemas.openxmlformats.org/officeDocument/2006/relationships/image" Target="../media/image185.png"/><Relationship Id="rId2" Type="http://schemas.openxmlformats.org/officeDocument/2006/relationships/image" Target="../media/image184.png"/><Relationship Id="rId1" Type="http://schemas.openxmlformats.org/officeDocument/2006/relationships/image" Target="../media/image183.pn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6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90.png"/><Relationship Id="rId3" Type="http://schemas.openxmlformats.org/officeDocument/2006/relationships/image" Target="../media/image189.png"/><Relationship Id="rId2" Type="http://schemas.openxmlformats.org/officeDocument/2006/relationships/image" Target="../media/image188.png"/><Relationship Id="rId1" Type="http://schemas.openxmlformats.org/officeDocument/2006/relationships/image" Target="../media/image187.png"/></Relationships>
</file>

<file path=ppt/slides/_rels/slide6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95.png"/><Relationship Id="rId4" Type="http://schemas.openxmlformats.org/officeDocument/2006/relationships/image" Target="../media/image194.png"/><Relationship Id="rId3" Type="http://schemas.openxmlformats.org/officeDocument/2006/relationships/image" Target="../media/image193.png"/><Relationship Id="rId2" Type="http://schemas.openxmlformats.org/officeDocument/2006/relationships/image" Target="../media/image192.png"/><Relationship Id="rId1" Type="http://schemas.openxmlformats.org/officeDocument/2006/relationships/image" Target="../media/image191.png"/></Relationships>
</file>

<file path=ppt/slides/_rels/slide62.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01.png"/><Relationship Id="rId5" Type="http://schemas.openxmlformats.org/officeDocument/2006/relationships/image" Target="../media/image200.png"/><Relationship Id="rId4" Type="http://schemas.openxmlformats.org/officeDocument/2006/relationships/image" Target="../media/image199.png"/><Relationship Id="rId3" Type="http://schemas.openxmlformats.org/officeDocument/2006/relationships/image" Target="../media/image198.png"/><Relationship Id="rId2" Type="http://schemas.openxmlformats.org/officeDocument/2006/relationships/image" Target="../media/image197.png"/><Relationship Id="rId1" Type="http://schemas.openxmlformats.org/officeDocument/2006/relationships/image" Target="../media/image196.png"/></Relationships>
</file>

<file path=ppt/slides/_rels/slide6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05.png"/><Relationship Id="rId3" Type="http://schemas.openxmlformats.org/officeDocument/2006/relationships/image" Target="../media/image204.png"/><Relationship Id="rId2" Type="http://schemas.openxmlformats.org/officeDocument/2006/relationships/image" Target="../media/image203.png"/><Relationship Id="rId1" Type="http://schemas.openxmlformats.org/officeDocument/2006/relationships/image" Target="../media/image202.png"/></Relationships>
</file>

<file path=ppt/slides/_rels/slide64.xml.rels><?xml version="1.0" encoding="UTF-8" standalone="yes"?>
<Relationships xmlns="http://schemas.openxmlformats.org/package/2006/relationships"><Relationship Id="rId9" Type="http://schemas.openxmlformats.org/officeDocument/2006/relationships/image" Target="../media/image214.png"/><Relationship Id="rId8" Type="http://schemas.openxmlformats.org/officeDocument/2006/relationships/image" Target="../media/image213.png"/><Relationship Id="rId7" Type="http://schemas.openxmlformats.org/officeDocument/2006/relationships/image" Target="../media/image212.png"/><Relationship Id="rId6" Type="http://schemas.openxmlformats.org/officeDocument/2006/relationships/image" Target="../media/image211.png"/><Relationship Id="rId5" Type="http://schemas.openxmlformats.org/officeDocument/2006/relationships/image" Target="../media/image210.png"/><Relationship Id="rId4" Type="http://schemas.openxmlformats.org/officeDocument/2006/relationships/image" Target="../media/image209.png"/><Relationship Id="rId3" Type="http://schemas.openxmlformats.org/officeDocument/2006/relationships/image" Target="../media/image208.png"/><Relationship Id="rId2" Type="http://schemas.openxmlformats.org/officeDocument/2006/relationships/image" Target="../media/image207.png"/><Relationship Id="rId10" Type="http://schemas.openxmlformats.org/officeDocument/2006/relationships/slideLayout" Target="../slideLayouts/slideLayout3.xml"/><Relationship Id="rId1" Type="http://schemas.openxmlformats.org/officeDocument/2006/relationships/image" Target="../media/image206.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16.png"/><Relationship Id="rId1" Type="http://schemas.openxmlformats.org/officeDocument/2006/relationships/image" Target="../media/image215.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29.png"/><Relationship Id="rId7" Type="http://schemas.openxmlformats.org/officeDocument/2006/relationships/image" Target="../media/image28.png"/><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5414645" cy="337185"/>
          </a:xfrm>
          <a:prstGeom prst="rect">
            <a:avLst/>
          </a:prstGeom>
          <a:noFill/>
        </p:spPr>
        <p:txBody>
          <a:bodyPr wrap="none" rtlCol="0">
            <a:spAutoFit/>
          </a:bodyPr>
          <a:lstStyle/>
          <a:p>
            <a:r>
              <a:rPr lang="zh-CN" altLang="en-US" sz="1600" dirty="0"/>
              <a:t>介观体系中量子输运的一个特征：普适</a:t>
            </a:r>
            <a:r>
              <a:rPr lang="zh-CN" altLang="en-US" sz="1600" b="1" dirty="0"/>
              <a:t>电荷电导</a:t>
            </a:r>
            <a:r>
              <a:rPr lang="zh-CN" altLang="en-US" sz="1600" dirty="0"/>
              <a:t>涨落</a:t>
            </a:r>
            <a:r>
              <a:rPr lang="en-US" altLang="zh-CN" sz="1600" dirty="0"/>
              <a:t>(UCF)</a:t>
            </a:r>
            <a:endParaRPr lang="zh-CN" altLang="en-US" sz="1600" dirty="0"/>
          </a:p>
        </p:txBody>
      </p:sp>
      <p:sp>
        <p:nvSpPr>
          <p:cNvPr id="5" name="文本框 4"/>
          <p:cNvSpPr txBox="true"/>
          <p:nvPr/>
        </p:nvSpPr>
        <p:spPr>
          <a:xfrm>
            <a:off x="377770" y="1259556"/>
            <a:ext cx="3440365" cy="338554"/>
          </a:xfrm>
          <a:prstGeom prst="rect">
            <a:avLst/>
          </a:prstGeom>
          <a:noFill/>
        </p:spPr>
        <p:txBody>
          <a:bodyPr wrap="none" rtlCol="0">
            <a:spAutoFit/>
          </a:bodyPr>
          <a:lstStyle/>
          <a:p>
            <a:r>
              <a:rPr lang="zh-CN" altLang="en-US" sz="1600" dirty="0"/>
              <a:t>起因：量子干涉导致电荷电导涨落 </a:t>
            </a:r>
            <a:r>
              <a:rPr lang="en-US" altLang="zh-CN" sz="1600" dirty="0"/>
              <a:t>~</a:t>
            </a:r>
            <a:endParaRPr lang="zh-CN" altLang="en-US" sz="1600" dirty="0"/>
          </a:p>
        </p:txBody>
      </p:sp>
      <p:pic>
        <p:nvPicPr>
          <p:cNvPr id="11" name="图片 10"/>
          <p:cNvPicPr>
            <a:picLocks noChangeAspect="true"/>
          </p:cNvPicPr>
          <p:nvPr/>
        </p:nvPicPr>
        <p:blipFill>
          <a:blip r:embed="rId1"/>
          <a:stretch>
            <a:fillRect/>
          </a:stretch>
        </p:blipFill>
        <p:spPr>
          <a:xfrm>
            <a:off x="3764795" y="1307289"/>
            <a:ext cx="366924" cy="243087"/>
          </a:xfrm>
          <a:prstGeom prst="rect">
            <a:avLst/>
          </a:prstGeom>
        </p:spPr>
      </p:pic>
      <p:sp>
        <p:nvSpPr>
          <p:cNvPr id="12" name="文本框 11"/>
          <p:cNvSpPr txBox="true"/>
          <p:nvPr/>
        </p:nvSpPr>
        <p:spPr>
          <a:xfrm>
            <a:off x="377770" y="1688531"/>
            <a:ext cx="7081203" cy="338554"/>
          </a:xfrm>
          <a:prstGeom prst="rect">
            <a:avLst/>
          </a:prstGeom>
          <a:noFill/>
        </p:spPr>
        <p:txBody>
          <a:bodyPr wrap="square" rtlCol="0">
            <a:spAutoFit/>
          </a:bodyPr>
          <a:lstStyle/>
          <a:p>
            <a:r>
              <a:rPr lang="zh-CN" altLang="en-US" sz="1600" dirty="0"/>
              <a:t>特点：与无序细节、化学势、样品尺寸等无关，只与</a:t>
            </a:r>
            <a:r>
              <a:rPr lang="zh-CN" altLang="en-US" sz="1600" dirty="0">
                <a:solidFill>
                  <a:srgbClr val="FF0000"/>
                </a:solidFill>
              </a:rPr>
              <a:t>系统维度</a:t>
            </a:r>
            <a:r>
              <a:rPr lang="zh-CN" altLang="en-US" sz="1600" dirty="0"/>
              <a:t>与</a:t>
            </a:r>
            <a:r>
              <a:rPr lang="zh-CN" altLang="en-US" sz="1600" dirty="0">
                <a:solidFill>
                  <a:srgbClr val="FF0000"/>
                </a:solidFill>
              </a:rPr>
              <a:t>对称性</a:t>
            </a:r>
            <a:r>
              <a:rPr lang="zh-CN" altLang="en-US" sz="1600" dirty="0"/>
              <a:t>决定。</a:t>
            </a:r>
            <a:endParaRPr lang="zh-CN" altLang="en-US" sz="1600" dirty="0"/>
          </a:p>
        </p:txBody>
      </p:sp>
      <p:sp>
        <p:nvSpPr>
          <p:cNvPr id="13" name="文本框 12"/>
          <p:cNvSpPr txBox="true"/>
          <p:nvPr/>
        </p:nvSpPr>
        <p:spPr>
          <a:xfrm>
            <a:off x="377769" y="2028245"/>
            <a:ext cx="3081711" cy="337185"/>
          </a:xfrm>
          <a:prstGeom prst="rect">
            <a:avLst/>
          </a:prstGeom>
          <a:noFill/>
        </p:spPr>
        <p:txBody>
          <a:bodyPr wrap="square" rtlCol="0">
            <a:spAutoFit/>
          </a:bodyPr>
          <a:lstStyle/>
          <a:p>
            <a:r>
              <a:rPr lang="zh-CN" altLang="en-US" sz="1600" dirty="0"/>
              <a:t>出现条件：输运处于相</a:t>
            </a:r>
            <a:r>
              <a:rPr lang="en-US" altLang="zh-CN" sz="1600" dirty="0"/>
              <a:t>干</a:t>
            </a:r>
            <a:r>
              <a:rPr lang="zh-CN" altLang="en-US" sz="1600" dirty="0"/>
              <a:t>扩散区</a:t>
            </a:r>
            <a:endParaRPr lang="zh-CN" altLang="en-US" sz="1600" dirty="0"/>
          </a:p>
        </p:txBody>
      </p:sp>
      <p:pic>
        <p:nvPicPr>
          <p:cNvPr id="15" name="图片 14"/>
          <p:cNvPicPr>
            <a:picLocks noChangeAspect="true"/>
          </p:cNvPicPr>
          <p:nvPr/>
        </p:nvPicPr>
        <p:blipFill>
          <a:blip r:embed="rId2"/>
          <a:stretch>
            <a:fillRect/>
          </a:stretch>
        </p:blipFill>
        <p:spPr>
          <a:xfrm>
            <a:off x="3612381" y="2089270"/>
            <a:ext cx="978805" cy="266947"/>
          </a:xfrm>
          <a:prstGeom prst="rect">
            <a:avLst/>
          </a:prstGeom>
        </p:spPr>
      </p:pic>
      <p:sp>
        <p:nvSpPr>
          <p:cNvPr id="16" name="文本框 15"/>
          <p:cNvSpPr txBox="true"/>
          <p:nvPr/>
        </p:nvSpPr>
        <p:spPr>
          <a:xfrm>
            <a:off x="377768" y="2366799"/>
            <a:ext cx="4971472" cy="400110"/>
          </a:xfrm>
          <a:prstGeom prst="rect">
            <a:avLst/>
          </a:prstGeom>
          <a:noFill/>
        </p:spPr>
        <p:txBody>
          <a:bodyPr wrap="square" rtlCol="0">
            <a:spAutoFit/>
          </a:bodyPr>
          <a:lstStyle/>
          <a:p>
            <a:r>
              <a:rPr lang="en-US" altLang="zh-CN" sz="2000" dirty="0">
                <a:latin typeface="Vivaldi" pitchFamily="2" charset="0"/>
              </a:rPr>
              <a:t>l</a:t>
            </a:r>
            <a:r>
              <a:rPr lang="zh-CN" altLang="en-US" sz="1600" dirty="0"/>
              <a:t>：弹性平均自由程；</a:t>
            </a:r>
            <a:r>
              <a:rPr lang="en-US" altLang="zh-CN" sz="1600" dirty="0"/>
              <a:t>L</a:t>
            </a:r>
            <a:r>
              <a:rPr lang="zh-CN" altLang="en-US" sz="1600" dirty="0"/>
              <a:t>：样品尺寸； </a:t>
            </a:r>
            <a:r>
              <a:rPr lang="el-GR" altLang="zh-CN" sz="1600" dirty="0"/>
              <a:t>ξ</a:t>
            </a:r>
            <a:r>
              <a:rPr lang="zh-CN" altLang="en-US" sz="1600" dirty="0"/>
              <a:t>：相相干长度</a:t>
            </a:r>
            <a:endParaRPr lang="zh-CN" altLang="en-US" sz="1600" dirty="0"/>
          </a:p>
        </p:txBody>
      </p:sp>
      <p:sp>
        <p:nvSpPr>
          <p:cNvPr id="17" name="文本框 16"/>
          <p:cNvSpPr txBox="true"/>
          <p:nvPr/>
        </p:nvSpPr>
        <p:spPr>
          <a:xfrm>
            <a:off x="2037232" y="92911"/>
            <a:ext cx="3485249" cy="461665"/>
          </a:xfrm>
          <a:prstGeom prst="rect">
            <a:avLst/>
          </a:prstGeom>
          <a:noFill/>
        </p:spPr>
        <p:txBody>
          <a:bodyPr wrap="none" rtlCol="0">
            <a:spAutoFit/>
          </a:bodyPr>
          <a:lstStyle/>
          <a:p>
            <a:r>
              <a:rPr lang="zh-CN" altLang="en-US" sz="2400" dirty="0">
                <a:latin typeface="+mj-lt"/>
              </a:rPr>
              <a:t>普适电荷电导涨落</a:t>
            </a:r>
            <a:r>
              <a:rPr lang="en-US" altLang="zh-CN" sz="2400" dirty="0">
                <a:latin typeface="+mj-lt"/>
              </a:rPr>
              <a:t>(UCF)</a:t>
            </a:r>
            <a:endParaRPr lang="zh-CN" altLang="en-US" sz="2400" dirty="0">
              <a:latin typeface="+mj-lt"/>
            </a:endParaRPr>
          </a:p>
        </p:txBody>
      </p:sp>
      <p:sp>
        <p:nvSpPr>
          <p:cNvPr id="2" name="Text Box 1"/>
          <p:cNvSpPr txBox="true"/>
          <p:nvPr/>
        </p:nvSpPr>
        <p:spPr>
          <a:xfrm>
            <a:off x="377825" y="2841625"/>
            <a:ext cx="6962140" cy="583565"/>
          </a:xfrm>
          <a:prstGeom prst="rect">
            <a:avLst/>
          </a:prstGeom>
          <a:noFill/>
        </p:spPr>
        <p:txBody>
          <a:bodyPr wrap="square" rtlCol="0">
            <a:spAutoFit/>
          </a:bodyPr>
          <a:p>
            <a:r>
              <a:rPr lang="en-US" altLang="en-US" sz="1600"/>
              <a:t>根据随机矩阵理论(SMT)，有三种系综：COE, CUE, CSE，对应于beta值为1,2,4。不同的系综有不同的UCF值。比如一维系统的UCF值：</a:t>
            </a:r>
            <a:endParaRPr lang="en-US" altLang="en-US" sz="1600"/>
          </a:p>
        </p:txBody>
      </p:sp>
      <p:pic>
        <p:nvPicPr>
          <p:cNvPr id="3" name="Picture 2" descr="1"/>
          <p:cNvPicPr>
            <a:picLocks noChangeAspect="true"/>
          </p:cNvPicPr>
          <p:nvPr/>
        </p:nvPicPr>
        <p:blipFill>
          <a:blip r:embed="rId3"/>
          <a:stretch>
            <a:fillRect/>
          </a:stretch>
        </p:blipFill>
        <p:spPr>
          <a:xfrm>
            <a:off x="2785110" y="3425190"/>
            <a:ext cx="1595120" cy="254000"/>
          </a:xfrm>
          <a:prstGeom prst="rect">
            <a:avLst/>
          </a:prstGeom>
        </p:spPr>
      </p:pic>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377825" y="225425"/>
            <a:ext cx="6804025" cy="611505"/>
          </a:xfrm>
        </p:spPr>
        <p:txBody>
          <a:bodyPr/>
          <a:p>
            <a:pPr algn="ctr">
              <a:lnSpc>
                <a:spcPct val="100000"/>
              </a:lnSpc>
            </a:pPr>
            <a:r>
              <a:rPr lang="zh-CN" altLang="en-US" sz="2400">
                <a:ea typeface="宋体" pitchFamily="2" charset="-122"/>
                <a:sym typeface="+mn-ea"/>
              </a:rPr>
              <a:t>费米分布函数</a:t>
            </a:r>
            <a:endParaRPr lang="en-US" sz="2400"/>
          </a:p>
        </p:txBody>
      </p:sp>
      <p:pic>
        <p:nvPicPr>
          <p:cNvPr id="4" name="Picture 3" descr="1"/>
          <p:cNvPicPr>
            <a:picLocks noChangeAspect="true"/>
          </p:cNvPicPr>
          <p:nvPr/>
        </p:nvPicPr>
        <p:blipFill>
          <a:blip r:embed="rId1"/>
          <a:stretch>
            <a:fillRect/>
          </a:stretch>
        </p:blipFill>
        <p:spPr>
          <a:xfrm>
            <a:off x="239395" y="1821815"/>
            <a:ext cx="2253615" cy="2296795"/>
          </a:xfrm>
          <a:prstGeom prst="rect">
            <a:avLst/>
          </a:prstGeom>
        </p:spPr>
      </p:pic>
      <p:sp>
        <p:nvSpPr>
          <p:cNvPr id="5" name="Text Box 4"/>
          <p:cNvSpPr txBox="true"/>
          <p:nvPr/>
        </p:nvSpPr>
        <p:spPr>
          <a:xfrm>
            <a:off x="495935" y="1453515"/>
            <a:ext cx="1868170" cy="337185"/>
          </a:xfrm>
          <a:prstGeom prst="rect">
            <a:avLst/>
          </a:prstGeom>
          <a:noFill/>
        </p:spPr>
        <p:txBody>
          <a:bodyPr wrap="none" rtlCol="0">
            <a:spAutoFit/>
          </a:bodyPr>
          <a:p>
            <a:r>
              <a:rPr lang="en-US" altLang="en-US" sz="1600"/>
              <a:t>T=5K,muL=0.8meV</a:t>
            </a:r>
            <a:endParaRPr lang="en-US" altLang="en-US" sz="1600"/>
          </a:p>
        </p:txBody>
      </p:sp>
      <p:sp>
        <p:nvSpPr>
          <p:cNvPr id="6" name="Text Box 5"/>
          <p:cNvSpPr txBox="true"/>
          <p:nvPr/>
        </p:nvSpPr>
        <p:spPr>
          <a:xfrm>
            <a:off x="1126490" y="4175125"/>
            <a:ext cx="479425" cy="275590"/>
          </a:xfrm>
          <a:prstGeom prst="rect">
            <a:avLst/>
          </a:prstGeom>
          <a:noFill/>
        </p:spPr>
        <p:txBody>
          <a:bodyPr wrap="none" rtlCol="0">
            <a:spAutoFit/>
          </a:bodyPr>
          <a:p>
            <a:r>
              <a:rPr lang="en-US" altLang="en-US" sz="1200"/>
              <a:t>meV</a:t>
            </a:r>
            <a:endParaRPr lang="en-US" altLang="en-US" sz="1200"/>
          </a:p>
        </p:txBody>
      </p:sp>
      <p:pic>
        <p:nvPicPr>
          <p:cNvPr id="7" name="Picture 6" descr="1"/>
          <p:cNvPicPr>
            <a:picLocks noChangeAspect="true"/>
          </p:cNvPicPr>
          <p:nvPr/>
        </p:nvPicPr>
        <p:blipFill>
          <a:blip r:embed="rId2"/>
          <a:stretch>
            <a:fillRect/>
          </a:stretch>
        </p:blipFill>
        <p:spPr>
          <a:xfrm>
            <a:off x="2587625" y="1821815"/>
            <a:ext cx="2239010" cy="2296795"/>
          </a:xfrm>
          <a:prstGeom prst="rect">
            <a:avLst/>
          </a:prstGeom>
        </p:spPr>
      </p:pic>
      <p:sp>
        <p:nvSpPr>
          <p:cNvPr id="8" name="Text Box 7"/>
          <p:cNvSpPr txBox="true"/>
          <p:nvPr/>
        </p:nvSpPr>
        <p:spPr>
          <a:xfrm>
            <a:off x="2696845" y="1453515"/>
            <a:ext cx="2020570" cy="337185"/>
          </a:xfrm>
          <a:prstGeom prst="rect">
            <a:avLst/>
          </a:prstGeom>
          <a:noFill/>
        </p:spPr>
        <p:txBody>
          <a:bodyPr wrap="none" rtlCol="0">
            <a:spAutoFit/>
          </a:bodyPr>
          <a:p>
            <a:r>
              <a:rPr lang="en-US" altLang="en-US" sz="1600"/>
              <a:t>T=0.5K,muL=0.9meV</a:t>
            </a:r>
            <a:endParaRPr lang="en-US" altLang="en-US" sz="1600"/>
          </a:p>
        </p:txBody>
      </p:sp>
      <p:sp>
        <p:nvSpPr>
          <p:cNvPr id="9" name="Text Box 8"/>
          <p:cNvSpPr txBox="true"/>
          <p:nvPr/>
        </p:nvSpPr>
        <p:spPr>
          <a:xfrm>
            <a:off x="3540125" y="4175125"/>
            <a:ext cx="479425" cy="275590"/>
          </a:xfrm>
          <a:prstGeom prst="rect">
            <a:avLst/>
          </a:prstGeom>
          <a:noFill/>
        </p:spPr>
        <p:txBody>
          <a:bodyPr wrap="none" rtlCol="0">
            <a:spAutoFit/>
          </a:bodyPr>
          <a:p>
            <a:r>
              <a:rPr lang="en-US" altLang="en-US" sz="1200"/>
              <a:t>meV</a:t>
            </a:r>
            <a:endParaRPr lang="en-US" altLang="en-US" sz="1200"/>
          </a:p>
        </p:txBody>
      </p:sp>
      <p:pic>
        <p:nvPicPr>
          <p:cNvPr id="10" name="Picture 9" descr="1"/>
          <p:cNvPicPr>
            <a:picLocks noChangeAspect="true"/>
          </p:cNvPicPr>
          <p:nvPr/>
        </p:nvPicPr>
        <p:blipFill>
          <a:blip r:embed="rId3"/>
          <a:stretch>
            <a:fillRect/>
          </a:stretch>
        </p:blipFill>
        <p:spPr>
          <a:xfrm>
            <a:off x="5033010" y="1821815"/>
            <a:ext cx="2245995" cy="2299970"/>
          </a:xfrm>
          <a:prstGeom prst="rect">
            <a:avLst/>
          </a:prstGeom>
        </p:spPr>
      </p:pic>
      <p:sp>
        <p:nvSpPr>
          <p:cNvPr id="11" name="Text Box 10"/>
          <p:cNvSpPr txBox="true"/>
          <p:nvPr/>
        </p:nvSpPr>
        <p:spPr>
          <a:xfrm>
            <a:off x="5145405" y="1453515"/>
            <a:ext cx="2020570" cy="337185"/>
          </a:xfrm>
          <a:prstGeom prst="rect">
            <a:avLst/>
          </a:prstGeom>
          <a:noFill/>
        </p:spPr>
        <p:txBody>
          <a:bodyPr wrap="none" rtlCol="0">
            <a:spAutoFit/>
          </a:bodyPr>
          <a:p>
            <a:r>
              <a:rPr lang="en-US" altLang="en-US" sz="1600"/>
              <a:t>T=0.1K,muL=0.9meV</a:t>
            </a:r>
            <a:endParaRPr lang="en-US" altLang="en-US" sz="1600"/>
          </a:p>
        </p:txBody>
      </p:sp>
      <p:sp>
        <p:nvSpPr>
          <p:cNvPr id="12" name="Text Box 11"/>
          <p:cNvSpPr txBox="true"/>
          <p:nvPr/>
        </p:nvSpPr>
        <p:spPr>
          <a:xfrm>
            <a:off x="5916295" y="4175125"/>
            <a:ext cx="479425" cy="275590"/>
          </a:xfrm>
          <a:prstGeom prst="rect">
            <a:avLst/>
          </a:prstGeom>
          <a:noFill/>
        </p:spPr>
        <p:txBody>
          <a:bodyPr wrap="none" rtlCol="0">
            <a:spAutoFit/>
          </a:bodyPr>
          <a:p>
            <a:r>
              <a:rPr lang="en-US" altLang="en-US" sz="1200"/>
              <a:t>meV</a:t>
            </a:r>
            <a:endParaRPr lang="en-US" altLang="en-US" sz="1200"/>
          </a:p>
        </p:txBody>
      </p:sp>
      <p:sp>
        <p:nvSpPr>
          <p:cNvPr id="13" name="Text Box 12"/>
          <p:cNvSpPr txBox="true"/>
          <p:nvPr/>
        </p:nvSpPr>
        <p:spPr>
          <a:xfrm>
            <a:off x="342900" y="4749165"/>
            <a:ext cx="2353945" cy="583565"/>
          </a:xfrm>
          <a:prstGeom prst="rect">
            <a:avLst/>
          </a:prstGeom>
          <a:noFill/>
        </p:spPr>
        <p:txBody>
          <a:bodyPr wrap="none" rtlCol="0">
            <a:spAutoFit/>
          </a:bodyPr>
          <a:p>
            <a:pPr marL="285750" indent="-285750" algn="l">
              <a:buFont typeface="Arial" panose="02080604020202020204" pitchFamily="34" charset="0"/>
              <a:buChar char="•"/>
            </a:pPr>
            <a:r>
              <a:rPr lang="en-US" altLang="en-US" sz="1600"/>
              <a:t>1st subband: [0.6, 1.4]</a:t>
            </a:r>
            <a:endParaRPr lang="en-US" altLang="en-US" sz="1600"/>
          </a:p>
          <a:p>
            <a:pPr marL="285750" indent="-285750" algn="l">
              <a:buFont typeface="Arial" panose="02080604020202020204" pitchFamily="34" charset="0"/>
              <a:buChar char="•"/>
            </a:pPr>
            <a:r>
              <a:rPr lang="en-US" altLang="en-US" sz="1600">
                <a:sym typeface="+mn-ea"/>
              </a:rPr>
              <a:t>2nd subband: [2.2, 4.1]</a:t>
            </a:r>
            <a:endParaRPr lang="en-US" altLang="en-US" sz="16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377825" y="225425"/>
            <a:ext cx="6804025" cy="483235"/>
          </a:xfrm>
        </p:spPr>
        <p:txBody>
          <a:bodyPr/>
          <a:p>
            <a:pPr algn="ctr"/>
            <a:r>
              <a:rPr lang="zh-CN" altLang="en-US" sz="2400">
                <a:ea typeface="宋体" pitchFamily="2" charset="-122"/>
                <a:sym typeface="+mn-ea"/>
              </a:rPr>
              <a:t>带边、带中心的普适行为？</a:t>
            </a:r>
            <a:endParaRPr lang="zh-CN" altLang="en-US" sz="2400">
              <a:ea typeface="宋体" pitchFamily="2" charset="-122"/>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22502" y="100531"/>
            <a:ext cx="5516880" cy="706755"/>
          </a:xfrm>
          <a:prstGeom prst="rect">
            <a:avLst/>
          </a:prstGeom>
          <a:noFill/>
        </p:spPr>
        <p:txBody>
          <a:bodyPr wrap="none" rtlCol="0">
            <a:spAutoFit/>
          </a:bodyPr>
          <a:p>
            <a:r>
              <a:rPr lang="zh-CN" altLang="en-US" sz="2000" dirty="0">
                <a:solidFill>
                  <a:srgbClr val="FF0000"/>
                </a:solidFill>
                <a:latin typeface="+mj-lt"/>
                <a:ea typeface="宋体" pitchFamily="2" charset="-122"/>
              </a:rPr>
              <a:t>长程跳跃作用</a:t>
            </a:r>
            <a:r>
              <a:rPr lang="zh-CN" altLang="en-US" sz="2000" dirty="0">
                <a:latin typeface="+mj-lt"/>
                <a:ea typeface="宋体" pitchFamily="2" charset="-122"/>
              </a:rPr>
              <a:t>下</a:t>
            </a:r>
            <a:r>
              <a:rPr lang="zh-CN" altLang="en-US" sz="2000" dirty="0">
                <a:solidFill>
                  <a:srgbClr val="FF0000"/>
                </a:solidFill>
                <a:latin typeface="+mj-lt"/>
                <a:ea typeface="宋体" pitchFamily="2" charset="-122"/>
              </a:rPr>
              <a:t>无序增强</a:t>
            </a:r>
            <a:r>
              <a:rPr lang="zh-CN" altLang="en-US" sz="2000" dirty="0">
                <a:latin typeface="+mj-lt"/>
                <a:ea typeface="宋体" pitchFamily="2" charset="-122"/>
              </a:rPr>
              <a:t>和</a:t>
            </a:r>
            <a:r>
              <a:rPr lang="zh-CN" altLang="en-US" sz="2000" dirty="0">
                <a:solidFill>
                  <a:srgbClr val="FF0000"/>
                </a:solidFill>
                <a:latin typeface="+mj-lt"/>
                <a:ea typeface="宋体" pitchFamily="2" charset="-122"/>
              </a:rPr>
              <a:t>无序无影响</a:t>
            </a:r>
            <a:r>
              <a:rPr lang="zh-CN" altLang="en-US" sz="2000" dirty="0">
                <a:latin typeface="+mj-lt"/>
                <a:ea typeface="宋体" pitchFamily="2" charset="-122"/>
              </a:rPr>
              <a:t>的输运：</a:t>
            </a:r>
            <a:endParaRPr lang="zh-CN" altLang="en-US" sz="2000" dirty="0">
              <a:latin typeface="+mj-lt"/>
              <a:ea typeface="宋体" pitchFamily="2" charset="-122"/>
            </a:endParaRPr>
          </a:p>
          <a:p>
            <a:pPr algn="ctr"/>
            <a:r>
              <a:rPr lang="zh-CN" altLang="en-US" sz="2000" dirty="0">
                <a:latin typeface="+mj-lt"/>
                <a:ea typeface="宋体" pitchFamily="2" charset="-122"/>
              </a:rPr>
              <a:t>应用于光学腔中的分子链</a:t>
            </a:r>
            <a:endParaRPr lang="zh-CN" altLang="en-US" sz="2000" dirty="0">
              <a:latin typeface="+mj-lt"/>
              <a:ea typeface="宋体" pitchFamily="2" charset="-122"/>
            </a:endParaRPr>
          </a:p>
        </p:txBody>
      </p:sp>
      <p:sp>
        <p:nvSpPr>
          <p:cNvPr id="2" name="Text Box 1"/>
          <p:cNvSpPr txBox="true"/>
          <p:nvPr/>
        </p:nvSpPr>
        <p:spPr>
          <a:xfrm>
            <a:off x="5641340" y="807085"/>
            <a:ext cx="1856105" cy="275590"/>
          </a:xfrm>
          <a:prstGeom prst="rect">
            <a:avLst/>
          </a:prstGeom>
          <a:noFill/>
        </p:spPr>
        <p:txBody>
          <a:bodyPr wrap="square" rtlCol="0" anchor="t">
            <a:spAutoFit/>
          </a:bodyPr>
          <a:p>
            <a:r>
              <a:rPr lang="en-US" altLang="en-US" sz="1200"/>
              <a:t>PRL </a:t>
            </a:r>
            <a:r>
              <a:rPr lang="en-US" sz="1200"/>
              <a:t>126, 153201 (2021) </a:t>
            </a:r>
            <a:endParaRPr lang="en-US" sz="1200"/>
          </a:p>
        </p:txBody>
      </p:sp>
      <p:sp>
        <p:nvSpPr>
          <p:cNvPr id="4" name="Text Box 3"/>
          <p:cNvSpPr txBox="true"/>
          <p:nvPr/>
        </p:nvSpPr>
        <p:spPr>
          <a:xfrm>
            <a:off x="139700" y="1200785"/>
            <a:ext cx="7294880" cy="15995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本文发现：当长程跳跃项存在时，</a:t>
            </a:r>
            <a:r>
              <a:rPr lang="en-US" altLang="zh-CN" sz="1400" dirty="0">
                <a:solidFill>
                  <a:schemeClr val="tx1"/>
                </a:solidFill>
                <a:latin typeface="+mj-lt"/>
                <a:ea typeface="宋体" pitchFamily="2" charset="-122"/>
              </a:rPr>
              <a:t>1D</a:t>
            </a:r>
            <a:r>
              <a:rPr lang="zh-CN" altLang="en-US" sz="1400" dirty="0">
                <a:solidFill>
                  <a:schemeClr val="tx1"/>
                </a:solidFill>
                <a:latin typeface="+mj-lt"/>
                <a:ea typeface="宋体" pitchFamily="2" charset="-122"/>
              </a:rPr>
              <a:t>无序纳米结构中的</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输运效率</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随无序先指数下降，</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然后被增强</a:t>
            </a:r>
            <a:r>
              <a:rPr lang="en-US" altLang="zh-CN" sz="1400" dirty="0">
                <a:solidFill>
                  <a:schemeClr val="tx1"/>
                </a:solidFill>
                <a:latin typeface="+mj-lt"/>
                <a:ea typeface="宋体" pitchFamily="2" charset="-122"/>
              </a:rPr>
              <a:t>(DET)</a:t>
            </a:r>
            <a:r>
              <a:rPr lang="zh-CN" altLang="en-US" sz="1400" dirty="0">
                <a:solidFill>
                  <a:schemeClr val="tx1"/>
                </a:solidFill>
                <a:latin typeface="+mj-lt"/>
                <a:ea typeface="宋体" pitchFamily="2" charset="-122"/>
              </a:rPr>
              <a:t>，然后进入一个平台区域（</a:t>
            </a:r>
            <a:r>
              <a:rPr lang="en-US" altLang="zh-CN" sz="1400" dirty="0">
                <a:solidFill>
                  <a:schemeClr val="tx1"/>
                </a:solidFill>
                <a:latin typeface="+mj-lt"/>
                <a:ea typeface="宋体" pitchFamily="2" charset="-122"/>
              </a:rPr>
              <a:t>DIT, </a:t>
            </a:r>
            <a:r>
              <a:rPr lang="zh-CN" altLang="en-US" sz="1400" dirty="0">
                <a:solidFill>
                  <a:schemeClr val="tx1"/>
                </a:solidFill>
                <a:latin typeface="+mj-lt"/>
                <a:ea typeface="宋体" pitchFamily="2" charset="-122"/>
              </a:rPr>
              <a:t>跨越了好几个无序量级）</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可以用</a:t>
            </a:r>
            <a:r>
              <a:rPr lang="zh-CN" altLang="en-US" sz="1400" dirty="0">
                <a:latin typeface="+mj-lt"/>
                <a:ea typeface="宋体" pitchFamily="2" charset="-122"/>
                <a:sym typeface="+mn-ea"/>
              </a:rPr>
              <a:t>光学腔中的分子链来实现这一现象</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长程作用可以由微观相互作用产生，或者与外部的耦合导致</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14-18]</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长程相互作用会导致有能隙的基态</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19,31]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现象解释：当有能间隙存在时，无序会</a:t>
            </a:r>
            <a:r>
              <a:rPr lang="en-US" altLang="zh-CN" sz="1400" dirty="0">
                <a:solidFill>
                  <a:schemeClr val="tx1"/>
                </a:solidFill>
                <a:latin typeface="+mj-lt"/>
                <a:ea typeface="宋体" pitchFamily="2" charset="-122"/>
              </a:rPr>
              <a:t>mix</a:t>
            </a:r>
            <a:r>
              <a:rPr lang="zh-CN" altLang="en-US" sz="1400" dirty="0">
                <a:solidFill>
                  <a:schemeClr val="tx1"/>
                </a:solidFill>
                <a:latin typeface="+mj-lt"/>
                <a:ea typeface="宋体" pitchFamily="2" charset="-122"/>
              </a:rPr>
              <a:t>激发态，但会使基态保持拓展态。拓展态强</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加给激发态一个正交条件，阻止了它们的单个格点局域化，支持了整个能谱范围的稳定输运</a:t>
            </a:r>
            <a:endParaRPr lang="zh-CN" altLang="en-US" sz="1400" dirty="0">
              <a:solidFill>
                <a:schemeClr val="tx1"/>
              </a:solidFill>
              <a:latin typeface="+mj-lt"/>
              <a:ea typeface="宋体" pitchFamily="2" charset="-122"/>
            </a:endParaRPr>
          </a:p>
        </p:txBody>
      </p:sp>
      <p:pic>
        <p:nvPicPr>
          <p:cNvPr id="3" name="Picture 2" descr="1"/>
          <p:cNvPicPr>
            <a:picLocks noChangeAspect="true"/>
          </p:cNvPicPr>
          <p:nvPr/>
        </p:nvPicPr>
        <p:blipFill>
          <a:blip r:embed="rId1"/>
          <a:stretch>
            <a:fillRect/>
          </a:stretch>
        </p:blipFill>
        <p:spPr>
          <a:xfrm>
            <a:off x="297180" y="2880360"/>
            <a:ext cx="3684270" cy="17716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54812" y="131011"/>
            <a:ext cx="4338955" cy="460375"/>
          </a:xfrm>
          <a:prstGeom prst="rect">
            <a:avLst/>
          </a:prstGeom>
          <a:noFill/>
        </p:spPr>
        <p:txBody>
          <a:bodyPr wrap="none" rtlCol="0">
            <a:spAutoFit/>
          </a:bodyPr>
          <a:p>
            <a:r>
              <a:rPr lang="zh-CN" altLang="en-US" sz="2400" dirty="0">
                <a:latin typeface="+mj-lt"/>
                <a:ea typeface="宋体" pitchFamily="2" charset="-122"/>
              </a:rPr>
              <a:t>推荐审稿人（</a:t>
            </a:r>
            <a:r>
              <a:rPr lang="en-US" altLang="zh-CN" sz="2400" dirty="0">
                <a:latin typeface="+mj-lt"/>
                <a:ea typeface="宋体" pitchFamily="2" charset="-122"/>
              </a:rPr>
              <a:t>nano letters</a:t>
            </a:r>
            <a:r>
              <a:rPr lang="zh-CN" altLang="en-US" sz="2400" dirty="0">
                <a:latin typeface="+mj-lt"/>
                <a:ea typeface="宋体" pitchFamily="2" charset="-122"/>
              </a:rPr>
              <a:t>的？）</a:t>
            </a:r>
            <a:endParaRPr lang="zh-CN" altLang="en-US" sz="2400" dirty="0">
              <a:latin typeface="+mj-lt"/>
              <a:ea typeface="宋体" pitchFamily="2" charset="-122"/>
            </a:endParaRPr>
          </a:p>
        </p:txBody>
      </p:sp>
      <p:sp>
        <p:nvSpPr>
          <p:cNvPr id="12" name="Text Box 11"/>
          <p:cNvSpPr txBox="true"/>
          <p:nvPr/>
        </p:nvSpPr>
        <p:spPr>
          <a:xfrm>
            <a:off x="5768340" y="5334635"/>
            <a:ext cx="1729105" cy="275590"/>
          </a:xfrm>
          <a:prstGeom prst="rect">
            <a:avLst/>
          </a:prstGeom>
          <a:noFill/>
        </p:spPr>
        <p:txBody>
          <a:bodyPr wrap="square" rtlCol="0" anchor="t">
            <a:spAutoFit/>
          </a:bodyPr>
          <a:p>
            <a:r>
              <a:rPr lang="en-US" altLang="en-US" sz="1200"/>
              <a:t>PRL </a:t>
            </a:r>
            <a:r>
              <a:rPr lang="en-US" sz="1200"/>
              <a:t>126, 153201 (2021)</a:t>
            </a:r>
            <a:endParaRPr lang="en-US" sz="1200"/>
          </a:p>
        </p:txBody>
      </p:sp>
      <p:sp>
        <p:nvSpPr>
          <p:cNvPr id="2" name="Text Box 1"/>
          <p:cNvSpPr txBox="true"/>
          <p:nvPr/>
        </p:nvSpPr>
        <p:spPr>
          <a:xfrm>
            <a:off x="761365" y="1039495"/>
            <a:ext cx="6037580" cy="2584450"/>
          </a:xfrm>
          <a:prstGeom prst="rect">
            <a:avLst/>
          </a:prstGeom>
          <a:noFill/>
        </p:spPr>
        <p:txBody>
          <a:bodyPr wrap="none" rtlCol="0">
            <a:spAutoFit/>
          </a:bodyPr>
          <a:p>
            <a:pPr algn="l"/>
            <a:r>
              <a:rPr lang="en-US">
                <a:sym typeface="+mn-ea"/>
              </a:rPr>
              <a:t>1. Hong Guo</a:t>
            </a:r>
            <a:endParaRPr lang="en-US"/>
          </a:p>
          <a:p>
            <a:pPr algn="l"/>
            <a:r>
              <a:rPr lang="en-US">
                <a:sym typeface="+mn-ea"/>
              </a:rPr>
              <a:t>Centre for the Physics of Materials and Department of Physics, </a:t>
            </a:r>
            <a:endParaRPr lang="en-US"/>
          </a:p>
          <a:p>
            <a:pPr algn="l"/>
            <a:r>
              <a:rPr lang="en-US">
                <a:sym typeface="+mn-ea"/>
              </a:rPr>
              <a:t>McGill University, Montreal, Quebec, Canada H3A 2T8</a:t>
            </a:r>
            <a:endParaRPr lang="en-US"/>
          </a:p>
          <a:p>
            <a:pPr algn="l"/>
            <a:endParaRPr lang="en-US"/>
          </a:p>
          <a:p>
            <a:pPr algn="l"/>
            <a:r>
              <a:rPr lang="en-US"/>
              <a:t>2. Qing-feng Sun</a:t>
            </a:r>
            <a:endParaRPr lang="en-US"/>
          </a:p>
          <a:p>
            <a:pPr algn="l"/>
            <a:r>
              <a:rPr lang="en-US"/>
              <a:t>International Center for Quantum Materials, School of Physics, </a:t>
            </a:r>
            <a:endParaRPr lang="en-US"/>
          </a:p>
          <a:p>
            <a:pPr algn="l"/>
            <a:r>
              <a:rPr lang="en-US"/>
              <a:t>Peking University, Beijing 100871, China</a:t>
            </a:r>
            <a:endParaRPr lang="en-US"/>
          </a:p>
          <a:p>
            <a:pPr algn="l"/>
            <a:endParaRPr lang="en-US"/>
          </a:p>
          <a:p>
            <a:pPr algn="l"/>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7"/>
          <p:cNvSpPr txBox="true"/>
          <p:nvPr/>
        </p:nvSpPr>
        <p:spPr>
          <a:xfrm>
            <a:off x="328788" y="2856277"/>
            <a:ext cx="6945899" cy="548640"/>
          </a:xfrm>
          <a:prstGeom prst="rect">
            <a:avLst/>
          </a:prstGeom>
          <a:noFill/>
        </p:spPr>
        <p:txBody>
          <a:bodyPr wrap="square" rtlCol="0" anchor="t">
            <a:spAutoFit/>
          </a:bodyPr>
          <a:p>
            <a:r>
              <a:rPr lang="zh-CN" altLang="en-US" sz="1490"/>
              <a:t>基态是个</a:t>
            </a:r>
            <a:r>
              <a:rPr lang="en-US" altLang="zh-CN" sz="1490"/>
              <a:t>skyrmion,</a:t>
            </a:r>
            <a:r>
              <a:rPr lang="zh-CN" altLang="en-US" sz="1490"/>
              <a:t>为了研究由基态激发出来的</a:t>
            </a:r>
            <a:r>
              <a:rPr lang="en-US" altLang="zh-CN" sz="1490"/>
              <a:t>magnon</a:t>
            </a:r>
            <a:r>
              <a:rPr lang="zh-CN" altLang="en-US" sz="1490"/>
              <a:t>之间的相互作用，</a:t>
            </a:r>
            <a:endParaRPr lang="zh-CN" altLang="en-US" sz="1490"/>
          </a:p>
          <a:p>
            <a:r>
              <a:rPr lang="zh-CN" altLang="en-US" sz="1490"/>
              <a:t>在</a:t>
            </a:r>
            <a:r>
              <a:rPr lang="en-US" altLang="zh-CN" sz="1490"/>
              <a:t>skyrmion</a:t>
            </a:r>
            <a:r>
              <a:rPr lang="zh-CN" altLang="en-US" sz="1490"/>
              <a:t>态附近作微扰：</a:t>
            </a:r>
            <a:endParaRPr lang="zh-CN" altLang="en-US" sz="1490"/>
          </a:p>
        </p:txBody>
      </p:sp>
      <p:sp>
        <p:nvSpPr>
          <p:cNvPr id="5" name="Text Box 4"/>
          <p:cNvSpPr txBox="true"/>
          <p:nvPr/>
        </p:nvSpPr>
        <p:spPr>
          <a:xfrm>
            <a:off x="286784" y="90834"/>
            <a:ext cx="7042150" cy="396875"/>
          </a:xfrm>
          <a:prstGeom prst="rect">
            <a:avLst/>
          </a:prstGeom>
          <a:noFill/>
        </p:spPr>
        <p:txBody>
          <a:bodyPr wrap="none" rtlCol="0" anchor="t">
            <a:spAutoFit/>
          </a:bodyPr>
          <a:lstStyle/>
          <a:p>
            <a:r>
              <a:rPr lang="en-US" altLang="en-US" sz="1985" b="1" dirty="0">
                <a:solidFill>
                  <a:srgbClr val="FF0000"/>
                </a:solidFill>
                <a:latin typeface="Times New Roman"/>
                <a:cs typeface="Times New Roman"/>
                <a:sym typeface="+mn-ea"/>
              </a:rPr>
              <a:t>非线性</a:t>
            </a:r>
            <a:r>
              <a:rPr lang="en-US" altLang="en-US" sz="1985" b="1" dirty="0">
                <a:latin typeface="Times New Roman"/>
                <a:cs typeface="Times New Roman"/>
                <a:sym typeface="+mn-ea"/>
              </a:rPr>
              <a:t>magnon-skyrmion散射导致的magnonic frequency comb</a:t>
            </a:r>
            <a:endParaRPr lang="en-US" altLang="en-US" sz="1985" b="1" dirty="0">
              <a:latin typeface="Times New Roman"/>
              <a:cs typeface="Times New Roman"/>
              <a:sym typeface="+mn-ea"/>
            </a:endParaRPr>
          </a:p>
        </p:txBody>
      </p:sp>
      <p:sp>
        <p:nvSpPr>
          <p:cNvPr id="13" name="Text Box 8"/>
          <p:cNvSpPr txBox="true"/>
          <p:nvPr/>
        </p:nvSpPr>
        <p:spPr>
          <a:xfrm>
            <a:off x="438523" y="521376"/>
            <a:ext cx="6724852" cy="1932305"/>
          </a:xfrm>
          <a:prstGeom prst="rect">
            <a:avLst/>
          </a:prstGeom>
          <a:noFill/>
        </p:spPr>
        <p:txBody>
          <a:bodyPr wrap="square" rtlCol="0">
            <a:spAutoFit/>
          </a:bodyPr>
          <a:lstStyle/>
          <a:p>
            <a:pPr marL="285750" indent="-285750" algn="l">
              <a:buFont typeface="Arial" panose="02080604020202020204" pitchFamily="34" charset="0"/>
              <a:buChar char="•"/>
            </a:pPr>
            <a:r>
              <a:rPr lang="en-US" altLang="en-US" sz="1325" dirty="0"/>
              <a:t>frequency comb在光学系统中提出：一系列离散的、等间隔的谱线组成的谱。用于高精度频率测量等。</a:t>
            </a:r>
            <a:endParaRPr lang="en-US" altLang="en-US" sz="1325" dirty="0"/>
          </a:p>
          <a:p>
            <a:pPr marL="285750" indent="-285750" algn="l">
              <a:buFont typeface="Arial" panose="02080604020202020204" pitchFamily="34" charset="0"/>
              <a:buChar char="•"/>
            </a:pPr>
            <a:r>
              <a:rPr lang="en-US" altLang="en-US" sz="1325" dirty="0"/>
              <a:t>许多光子系统中的现象也在magnon系统被发现。</a:t>
            </a:r>
            <a:endParaRPr lang="en-US" altLang="en-US" sz="1325" dirty="0"/>
          </a:p>
          <a:p>
            <a:pPr marL="285750" indent="-285750" algn="l">
              <a:buFont typeface="Arial" panose="02080604020202020204" pitchFamily="34" charset="0"/>
              <a:buChar char="•"/>
            </a:pPr>
            <a:r>
              <a:rPr lang="en-US" altLang="en-US" sz="1325" dirty="0"/>
              <a:t>近期理论上预言了声子的frequency comb，magnon与声子在很多方面类似，</a:t>
            </a:r>
            <a:endParaRPr lang="en-US" altLang="en-US" sz="1325" dirty="0"/>
          </a:p>
          <a:p>
            <a:pPr indent="0" algn="l">
              <a:buFont typeface="Arial" panose="02080604020202020204" pitchFamily="34" charset="0"/>
              <a:buNone/>
            </a:pPr>
            <a:r>
              <a:rPr lang="en-US" altLang="en-US" sz="1325" dirty="0"/>
              <a:t>     有没有frequency comb?</a:t>
            </a:r>
            <a:endParaRPr lang="en-US" altLang="en-US" sz="1325" dirty="0"/>
          </a:p>
          <a:p>
            <a:pPr marL="285750" indent="-285750" algn="l">
              <a:buFont typeface="Arial" panose="02080604020202020204" pitchFamily="34" charset="0"/>
              <a:buChar char="•"/>
            </a:pPr>
            <a:r>
              <a:rPr lang="en-US" altLang="en-US" sz="1325" dirty="0"/>
              <a:t>磁介质中首要的非线性效应是3-magnon(弱)和4-magnon过程(二维三维产生连续谱)。</a:t>
            </a:r>
            <a:endParaRPr lang="en-US" altLang="en-US" sz="1325" dirty="0"/>
          </a:p>
          <a:p>
            <a:pPr marL="285750" indent="-285750" algn="l">
              <a:buFont typeface="Arial" panose="02080604020202020204" pitchFamily="34" charset="0"/>
              <a:buChar char="•"/>
            </a:pPr>
            <a:r>
              <a:rPr lang="en-US" altLang="en-US" sz="1325" dirty="0"/>
              <a:t>近期报导磁结构中的3-magnon过程可以被显著增强（如skyrmion），但都关注线性过程，没有非线性过程的研究。</a:t>
            </a:r>
            <a:endParaRPr lang="en-US" altLang="en-US" sz="1325" dirty="0"/>
          </a:p>
          <a:p>
            <a:pPr marL="285750" indent="-285750" algn="l">
              <a:buFont typeface="Arial" panose="02080604020202020204" pitchFamily="34" charset="0"/>
              <a:buChar char="•"/>
            </a:pPr>
            <a:r>
              <a:rPr lang="en-US" altLang="en-US" sz="1325" dirty="0"/>
              <a:t>magnon由微波激发。</a:t>
            </a:r>
            <a:endParaRPr lang="en-US" altLang="en-US" sz="1325" dirty="0"/>
          </a:p>
        </p:txBody>
      </p:sp>
      <p:sp>
        <p:nvSpPr>
          <p:cNvPr id="7" name="Text Box 6"/>
          <p:cNvSpPr txBox="true"/>
          <p:nvPr/>
        </p:nvSpPr>
        <p:spPr>
          <a:xfrm>
            <a:off x="5472187" y="5370221"/>
            <a:ext cx="2016721" cy="269240"/>
          </a:xfrm>
          <a:prstGeom prst="rect">
            <a:avLst/>
          </a:prstGeom>
          <a:noFill/>
        </p:spPr>
        <p:txBody>
          <a:bodyPr wrap="square" rtlCol="0" anchor="t">
            <a:spAutoFit/>
          </a:bodyPr>
          <a:p>
            <a:r>
              <a:rPr lang="en-US" altLang="en-US" sz="1160"/>
              <a:t>PRL 127, 037202 (2021)</a:t>
            </a:r>
            <a:endParaRPr lang="en-US" altLang="en-US" sz="1160"/>
          </a:p>
        </p:txBody>
      </p:sp>
      <p:pic>
        <p:nvPicPr>
          <p:cNvPr id="2" name="Picture 1" descr="1"/>
          <p:cNvPicPr>
            <a:picLocks noChangeAspect="true"/>
          </p:cNvPicPr>
          <p:nvPr/>
        </p:nvPicPr>
        <p:blipFill>
          <a:blip r:embed="rId1"/>
          <a:stretch>
            <a:fillRect/>
          </a:stretch>
        </p:blipFill>
        <p:spPr>
          <a:xfrm>
            <a:off x="2472571" y="2323350"/>
            <a:ext cx="4103273" cy="432642"/>
          </a:xfrm>
          <a:prstGeom prst="rect">
            <a:avLst/>
          </a:prstGeom>
        </p:spPr>
      </p:pic>
      <p:pic>
        <p:nvPicPr>
          <p:cNvPr id="3" name="Picture 2" descr="/home/ligy/Pictures/1.png1"/>
          <p:cNvPicPr>
            <a:picLocks noChangeAspect="true"/>
          </p:cNvPicPr>
          <p:nvPr/>
        </p:nvPicPr>
        <p:blipFill>
          <a:blip r:embed="rId2"/>
          <a:srcRect/>
          <a:stretch>
            <a:fillRect/>
          </a:stretch>
        </p:blipFill>
        <p:spPr>
          <a:xfrm>
            <a:off x="2938816" y="3129829"/>
            <a:ext cx="2737616" cy="232598"/>
          </a:xfrm>
          <a:prstGeom prst="rect">
            <a:avLst/>
          </a:prstGeom>
        </p:spPr>
      </p:pic>
      <p:pic>
        <p:nvPicPr>
          <p:cNvPr id="4" name="Picture 3" descr="1"/>
          <p:cNvPicPr>
            <a:picLocks noChangeAspect="true"/>
          </p:cNvPicPr>
          <p:nvPr/>
        </p:nvPicPr>
        <p:blipFill>
          <a:blip r:embed="rId3"/>
          <a:stretch>
            <a:fillRect/>
          </a:stretch>
        </p:blipFill>
        <p:spPr>
          <a:xfrm>
            <a:off x="1695495" y="3341424"/>
            <a:ext cx="3600799" cy="915689"/>
          </a:xfrm>
          <a:prstGeom prst="rect">
            <a:avLst/>
          </a:prstGeom>
        </p:spPr>
      </p:pic>
      <p:sp>
        <p:nvSpPr>
          <p:cNvPr id="6" name="Text Box 5"/>
          <p:cNvSpPr txBox="true"/>
          <p:nvPr/>
        </p:nvSpPr>
        <p:spPr>
          <a:xfrm>
            <a:off x="286784" y="4257113"/>
            <a:ext cx="4404127" cy="320040"/>
          </a:xfrm>
          <a:prstGeom prst="rect">
            <a:avLst/>
          </a:prstGeom>
          <a:noFill/>
        </p:spPr>
        <p:txBody>
          <a:bodyPr wrap="square" rtlCol="0" anchor="t">
            <a:spAutoFit/>
          </a:bodyPr>
          <a:p>
            <a:r>
              <a:rPr lang="en-US" sz="1490"/>
              <a:t>transforming into a rotating frame</a:t>
            </a:r>
            <a:endParaRPr lang="en-US" sz="1490"/>
          </a:p>
        </p:txBody>
      </p:sp>
      <p:pic>
        <p:nvPicPr>
          <p:cNvPr id="10" name="Picture 9" descr="1"/>
          <p:cNvPicPr>
            <a:picLocks noChangeAspect="true"/>
          </p:cNvPicPr>
          <p:nvPr/>
        </p:nvPicPr>
        <p:blipFill>
          <a:blip r:embed="rId4"/>
          <a:stretch>
            <a:fillRect/>
          </a:stretch>
        </p:blipFill>
        <p:spPr>
          <a:xfrm>
            <a:off x="1862461" y="4474484"/>
            <a:ext cx="3609725" cy="963468"/>
          </a:xfrm>
          <a:prstGeom prst="rect">
            <a:avLst/>
          </a:prstGeom>
        </p:spPr>
      </p:pic>
      <p:sp>
        <p:nvSpPr>
          <p:cNvPr id="11" name="Text Box 10"/>
          <p:cNvSpPr txBox="true"/>
          <p:nvPr/>
        </p:nvSpPr>
        <p:spPr>
          <a:xfrm>
            <a:off x="286784" y="3341424"/>
            <a:ext cx="561340" cy="320040"/>
          </a:xfrm>
          <a:prstGeom prst="rect">
            <a:avLst/>
          </a:prstGeom>
          <a:noFill/>
        </p:spPr>
        <p:txBody>
          <a:bodyPr wrap="none" rtlCol="0" anchor="t">
            <a:spAutoFit/>
          </a:bodyPr>
          <a:p>
            <a:r>
              <a:rPr lang="en-US" altLang="en-US" sz="1490" dirty="0">
                <a:sym typeface="+mn-ea"/>
              </a:rPr>
              <a:t>得：</a:t>
            </a:r>
            <a:endParaRPr lang="en-US" altLang="en-US" sz="149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286784" y="90834"/>
            <a:ext cx="7042150" cy="396875"/>
          </a:xfrm>
          <a:prstGeom prst="rect">
            <a:avLst/>
          </a:prstGeom>
          <a:noFill/>
        </p:spPr>
        <p:txBody>
          <a:bodyPr wrap="none" rtlCol="0" anchor="t">
            <a:spAutoFit/>
          </a:bodyPr>
          <a:lstStyle/>
          <a:p>
            <a:r>
              <a:rPr lang="en-US" altLang="en-US" sz="1985" b="1" dirty="0">
                <a:latin typeface="Times New Roman"/>
                <a:cs typeface="Times New Roman"/>
                <a:sym typeface="+mn-ea"/>
              </a:rPr>
              <a:t>非线性magnon-skyrmion散射导致的magnonic frequency comb</a:t>
            </a:r>
            <a:endParaRPr lang="en-US" altLang="en-US" sz="1985" b="1" dirty="0">
              <a:latin typeface="Times New Roman"/>
              <a:cs typeface="Times New Roman"/>
              <a:sym typeface="+mn-ea"/>
            </a:endParaRPr>
          </a:p>
        </p:txBody>
      </p:sp>
      <p:sp>
        <p:nvSpPr>
          <p:cNvPr id="7" name="Text Box 6"/>
          <p:cNvSpPr txBox="true"/>
          <p:nvPr/>
        </p:nvSpPr>
        <p:spPr>
          <a:xfrm>
            <a:off x="5399985" y="487865"/>
            <a:ext cx="2110180" cy="269240"/>
          </a:xfrm>
          <a:prstGeom prst="rect">
            <a:avLst/>
          </a:prstGeom>
          <a:noFill/>
        </p:spPr>
        <p:txBody>
          <a:bodyPr wrap="square" rtlCol="0" anchor="t">
            <a:spAutoFit/>
          </a:bodyPr>
          <a:p>
            <a:r>
              <a:rPr lang="en-US" altLang="en-US" sz="1160"/>
              <a:t>PRL 127, 037202 (2021)</a:t>
            </a:r>
            <a:endParaRPr lang="en-US" altLang="en-US" sz="1160"/>
          </a:p>
        </p:txBody>
      </p:sp>
      <p:pic>
        <p:nvPicPr>
          <p:cNvPr id="9" name="Picture 8" descr="1"/>
          <p:cNvPicPr>
            <a:picLocks noChangeAspect="true"/>
          </p:cNvPicPr>
          <p:nvPr/>
        </p:nvPicPr>
        <p:blipFill>
          <a:blip r:embed="rId1"/>
          <a:stretch>
            <a:fillRect/>
          </a:stretch>
        </p:blipFill>
        <p:spPr>
          <a:xfrm>
            <a:off x="2380145" y="566617"/>
            <a:ext cx="2000444" cy="398514"/>
          </a:xfrm>
          <a:prstGeom prst="rect">
            <a:avLst/>
          </a:prstGeom>
        </p:spPr>
      </p:pic>
      <p:pic>
        <p:nvPicPr>
          <p:cNvPr id="12" name="Picture 11" descr="/home/ligy/Pictures/1.png1"/>
          <p:cNvPicPr>
            <a:picLocks noChangeAspect="true"/>
          </p:cNvPicPr>
          <p:nvPr/>
        </p:nvPicPr>
        <p:blipFill>
          <a:blip r:embed="rId2"/>
          <a:srcRect/>
          <a:stretch>
            <a:fillRect/>
          </a:stretch>
        </p:blipFill>
        <p:spPr>
          <a:xfrm>
            <a:off x="2468450" y="1198818"/>
            <a:ext cx="1611906" cy="236220"/>
          </a:xfrm>
          <a:prstGeom prst="rect">
            <a:avLst/>
          </a:prstGeom>
        </p:spPr>
      </p:pic>
      <p:sp>
        <p:nvSpPr>
          <p:cNvPr id="14" name="Text Box 13"/>
          <p:cNvSpPr txBox="true"/>
          <p:nvPr/>
        </p:nvSpPr>
        <p:spPr>
          <a:xfrm>
            <a:off x="872651" y="1115136"/>
            <a:ext cx="1507490" cy="320040"/>
          </a:xfrm>
          <a:prstGeom prst="rect">
            <a:avLst/>
          </a:prstGeom>
          <a:noFill/>
        </p:spPr>
        <p:txBody>
          <a:bodyPr wrap="none" rtlCol="0" anchor="t">
            <a:spAutoFit/>
          </a:bodyPr>
          <a:p>
            <a:r>
              <a:rPr lang="en-US" altLang="en-US" sz="1490" dirty="0">
                <a:sym typeface="+mn-ea"/>
              </a:rPr>
              <a:t>加平面内电场：</a:t>
            </a:r>
            <a:endParaRPr lang="en-US" altLang="en-US" sz="1490"/>
          </a:p>
        </p:txBody>
      </p:sp>
      <p:sp>
        <p:nvSpPr>
          <p:cNvPr id="15" name="Text Box 14"/>
          <p:cNvSpPr txBox="true"/>
          <p:nvPr/>
        </p:nvSpPr>
        <p:spPr>
          <a:xfrm>
            <a:off x="1066961" y="588472"/>
            <a:ext cx="1118235" cy="320040"/>
          </a:xfrm>
          <a:prstGeom prst="rect">
            <a:avLst/>
          </a:prstGeom>
          <a:noFill/>
        </p:spPr>
        <p:txBody>
          <a:bodyPr wrap="none" rtlCol="0" anchor="t">
            <a:spAutoFit/>
          </a:bodyPr>
          <a:p>
            <a:r>
              <a:rPr lang="en-US" altLang="en-US" sz="1490" dirty="0">
                <a:sym typeface="+mn-ea"/>
              </a:rPr>
              <a:t>LLG方程：</a:t>
            </a:r>
            <a:endParaRPr lang="en-US" altLang="en-US" sz="1490"/>
          </a:p>
        </p:txBody>
      </p:sp>
      <p:pic>
        <p:nvPicPr>
          <p:cNvPr id="16" name="Picture 15" descr="1"/>
          <p:cNvPicPr>
            <a:picLocks noChangeAspect="true"/>
          </p:cNvPicPr>
          <p:nvPr/>
        </p:nvPicPr>
        <p:blipFill>
          <a:blip r:embed="rId3"/>
          <a:stretch>
            <a:fillRect/>
          </a:stretch>
        </p:blipFill>
        <p:spPr>
          <a:xfrm>
            <a:off x="127000" y="1565910"/>
            <a:ext cx="3491865" cy="1894205"/>
          </a:xfrm>
          <a:prstGeom prst="rect">
            <a:avLst/>
          </a:prstGeom>
        </p:spPr>
      </p:pic>
      <p:cxnSp>
        <p:nvCxnSpPr>
          <p:cNvPr id="17" name="Straight Arrow Connector 16"/>
          <p:cNvCxnSpPr/>
          <p:nvPr/>
        </p:nvCxnSpPr>
        <p:spPr>
          <a:xfrm flipH="true" flipV="true">
            <a:off x="485140" y="3294380"/>
            <a:ext cx="129540" cy="3663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191019" y="3632923"/>
            <a:ext cx="1249680" cy="275590"/>
          </a:xfrm>
          <a:prstGeom prst="rect">
            <a:avLst/>
          </a:prstGeom>
          <a:noFill/>
        </p:spPr>
        <p:txBody>
          <a:bodyPr wrap="none" rtlCol="0">
            <a:spAutoFit/>
          </a:bodyPr>
          <a:p>
            <a:r>
              <a:rPr lang="en-US" altLang="en-US" sz="1200"/>
              <a:t>加微波电场位置</a:t>
            </a:r>
            <a:endParaRPr lang="en-US" altLang="en-US" sz="1200"/>
          </a:p>
        </p:txBody>
      </p:sp>
      <p:cxnSp>
        <p:nvCxnSpPr>
          <p:cNvPr id="19" name="Straight Arrow Connector 18"/>
          <p:cNvCxnSpPr/>
          <p:nvPr/>
        </p:nvCxnSpPr>
        <p:spPr>
          <a:xfrm flipV="true">
            <a:off x="3164205" y="3297555"/>
            <a:ext cx="220345" cy="5130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1440669" y="3788470"/>
            <a:ext cx="2547620" cy="295910"/>
          </a:xfrm>
          <a:prstGeom prst="rect">
            <a:avLst/>
          </a:prstGeom>
          <a:noFill/>
        </p:spPr>
        <p:txBody>
          <a:bodyPr wrap="none" rtlCol="0">
            <a:spAutoFit/>
          </a:bodyPr>
          <a:p>
            <a:r>
              <a:rPr lang="en-US" altLang="en-US" sz="1325"/>
              <a:t>幅度大于阀值时，谱等间隔</a:t>
            </a:r>
            <a:r>
              <a:rPr lang="zh-CN" sz="1325">
                <a:ea typeface="宋体" charset="0"/>
              </a:rPr>
              <a:t>分布</a:t>
            </a:r>
            <a:endParaRPr lang="zh-CN" sz="1325">
              <a:ea typeface="宋体" charset="0"/>
            </a:endParaRPr>
          </a:p>
        </p:txBody>
      </p:sp>
      <p:sp>
        <p:nvSpPr>
          <p:cNvPr id="2" name="Text Box 1"/>
          <p:cNvSpPr txBox="true"/>
          <p:nvPr/>
        </p:nvSpPr>
        <p:spPr>
          <a:xfrm>
            <a:off x="287181" y="4546955"/>
            <a:ext cx="6916496" cy="1113790"/>
          </a:xfrm>
          <a:prstGeom prst="rect">
            <a:avLst/>
          </a:prstGeom>
          <a:noFill/>
        </p:spPr>
        <p:txBody>
          <a:bodyPr wrap="square" rtlCol="0" anchor="t">
            <a:spAutoFit/>
          </a:bodyPr>
          <a:p>
            <a:r>
              <a:rPr lang="zh-CN" altLang="en-US" sz="1325" dirty="0">
                <a:sym typeface="+mn-ea"/>
              </a:rPr>
              <a:t>结论：</a:t>
            </a:r>
            <a:endParaRPr lang="zh-CN" altLang="en-US" sz="1325" dirty="0">
              <a:sym typeface="+mn-ea"/>
            </a:endParaRPr>
          </a:p>
          <a:p>
            <a:pPr marL="285750" indent="-285750">
              <a:buFont typeface="Arial" panose="02080604020202020204" pitchFamily="34" charset="0"/>
              <a:buChar char="•"/>
            </a:pPr>
            <a:r>
              <a:rPr lang="zh-CN" altLang="en-US" sz="1325" dirty="0">
                <a:sym typeface="+mn-ea"/>
              </a:rPr>
              <a:t>在强微波驱动下，可以诱导出</a:t>
            </a:r>
            <a:r>
              <a:rPr lang="en-US" altLang="zh-CN" sz="1325" dirty="0">
                <a:sym typeface="+mn-ea"/>
              </a:rPr>
              <a:t>s</a:t>
            </a:r>
            <a:r>
              <a:rPr lang="en-US" altLang="en-US" sz="1325" dirty="0">
                <a:sym typeface="+mn-ea"/>
              </a:rPr>
              <a:t>kyrmion</a:t>
            </a:r>
            <a:r>
              <a:rPr lang="zh-CN" altLang="en-US" sz="1325" dirty="0">
                <a:sym typeface="+mn-ea"/>
              </a:rPr>
              <a:t>的驱动模与</a:t>
            </a:r>
            <a:r>
              <a:rPr lang="en-US" altLang="zh-CN" sz="1325" dirty="0">
                <a:sym typeface="+mn-ea"/>
              </a:rPr>
              <a:t>breathing</a:t>
            </a:r>
            <a:r>
              <a:rPr lang="zh-CN" altLang="en-US" sz="1325" dirty="0">
                <a:sym typeface="+mn-ea"/>
              </a:rPr>
              <a:t>模之间的杂化，产生</a:t>
            </a:r>
            <a:r>
              <a:rPr lang="en-US" altLang="zh-CN" sz="1325" dirty="0">
                <a:sym typeface="+mn-ea"/>
              </a:rPr>
              <a:t>magnonic frequency comb.</a:t>
            </a:r>
            <a:endParaRPr lang="en-US" altLang="zh-CN" sz="1325" dirty="0">
              <a:sym typeface="+mn-ea"/>
            </a:endParaRPr>
          </a:p>
          <a:p>
            <a:pPr marL="285750" indent="-285750">
              <a:buFont typeface="Arial" panose="02080604020202020204" pitchFamily="34" charset="0"/>
              <a:buChar char="•"/>
            </a:pPr>
            <a:r>
              <a:rPr lang="zh-CN" altLang="en-US" sz="1325" dirty="0">
                <a:sym typeface="+mn-ea"/>
              </a:rPr>
              <a:t>其他内在模式频率低的磁孤子中也有这一现象（</a:t>
            </a:r>
            <a:r>
              <a:rPr lang="en-US" altLang="zh-CN" sz="1325" dirty="0">
                <a:sym typeface="+mn-ea"/>
              </a:rPr>
              <a:t>anti-skyrmion, domain wall, votice)</a:t>
            </a:r>
            <a:endParaRPr lang="en-US" altLang="zh-CN" sz="1325" dirty="0">
              <a:sym typeface="+mn-ea"/>
            </a:endParaRPr>
          </a:p>
          <a:p>
            <a:pPr marL="285750" indent="-285750">
              <a:buFont typeface="Arial" panose="02080604020202020204" pitchFamily="34" charset="0"/>
              <a:buChar char="•"/>
            </a:pPr>
            <a:r>
              <a:rPr lang="zh-CN" altLang="en-US" sz="1325" dirty="0">
                <a:sym typeface="+mn-ea"/>
              </a:rPr>
              <a:t>近期有实验做出了自旋波</a:t>
            </a:r>
            <a:r>
              <a:rPr lang="en-US" altLang="zh-CN" sz="1325" dirty="0">
                <a:sym typeface="+mn-ea"/>
              </a:rPr>
              <a:t>frequency comb.[44]</a:t>
            </a:r>
            <a:endParaRPr lang="en-US" altLang="en-US" sz="1325" dirty="0">
              <a:sym typeface="+mn-ea"/>
            </a:endParaRPr>
          </a:p>
        </p:txBody>
      </p:sp>
      <p:sp>
        <p:nvSpPr>
          <p:cNvPr id="3" name="Text Box 2"/>
          <p:cNvSpPr txBox="true"/>
          <p:nvPr/>
        </p:nvSpPr>
        <p:spPr>
          <a:xfrm>
            <a:off x="45469" y="4039383"/>
            <a:ext cx="3171833" cy="500380"/>
          </a:xfrm>
          <a:prstGeom prst="rect">
            <a:avLst/>
          </a:prstGeom>
          <a:noFill/>
        </p:spPr>
        <p:txBody>
          <a:bodyPr wrap="square" rtlCol="0">
            <a:spAutoFit/>
          </a:bodyPr>
          <a:p>
            <a:pPr marL="285750" indent="-285750">
              <a:buFont typeface="Arial" panose="02080604020202020204" pitchFamily="34" charset="0"/>
              <a:buChar char="•"/>
            </a:pPr>
            <a:r>
              <a:rPr lang="zh-CN" altLang="en-US" sz="1325">
                <a:solidFill>
                  <a:srgbClr val="FF0000"/>
                </a:solidFill>
              </a:rPr>
              <a:t>有点像干涉条纹？</a:t>
            </a:r>
            <a:endParaRPr lang="zh-CN" altLang="en-US" sz="1325">
              <a:solidFill>
                <a:srgbClr val="FF0000"/>
              </a:solidFill>
            </a:endParaRPr>
          </a:p>
          <a:p>
            <a:pPr marL="285750" indent="-285750">
              <a:buFont typeface="Arial" panose="02080604020202020204" pitchFamily="34" charset="0"/>
              <a:buChar char="•"/>
            </a:pPr>
            <a:r>
              <a:rPr lang="zh-CN" altLang="en-US" sz="1325">
                <a:solidFill>
                  <a:srgbClr val="FF0000"/>
                </a:solidFill>
              </a:rPr>
              <a:t>频率的等间隔实际上是干涉的结果？</a:t>
            </a:r>
            <a:endParaRPr lang="zh-CN" altLang="en-US" sz="1325">
              <a:solidFill>
                <a:srgbClr val="FF0000"/>
              </a:solidFill>
            </a:endParaRPr>
          </a:p>
        </p:txBody>
      </p:sp>
      <p:cxnSp>
        <p:nvCxnSpPr>
          <p:cNvPr id="4" name="Straight Arrow Connector 3"/>
          <p:cNvCxnSpPr/>
          <p:nvPr/>
        </p:nvCxnSpPr>
        <p:spPr>
          <a:xfrm flipV="true">
            <a:off x="3044825" y="857250"/>
            <a:ext cx="347980" cy="3416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6" name="Picture 5" descr="/home/ligy/Pictures/1.png1"/>
          <p:cNvPicPr>
            <a:picLocks noChangeAspect="true"/>
          </p:cNvPicPr>
          <p:nvPr/>
        </p:nvPicPr>
        <p:blipFill>
          <a:blip r:embed="rId4"/>
          <a:srcRect/>
          <a:stretch>
            <a:fillRect/>
          </a:stretch>
        </p:blipFill>
        <p:spPr>
          <a:xfrm>
            <a:off x="4629150" y="818515"/>
            <a:ext cx="2574290" cy="3498215"/>
          </a:xfrm>
          <a:prstGeom prst="rect">
            <a:avLst/>
          </a:prstGeom>
        </p:spPr>
      </p:pic>
      <p:sp>
        <p:nvSpPr>
          <p:cNvPr id="8" name="Text Box 7"/>
          <p:cNvSpPr txBox="true"/>
          <p:nvPr/>
        </p:nvSpPr>
        <p:spPr>
          <a:xfrm>
            <a:off x="-5715" y="484505"/>
            <a:ext cx="878205" cy="275590"/>
          </a:xfrm>
          <a:prstGeom prst="rect">
            <a:avLst/>
          </a:prstGeom>
          <a:noFill/>
        </p:spPr>
        <p:txBody>
          <a:bodyPr wrap="none" rtlCol="0">
            <a:spAutoFit/>
          </a:bodyPr>
          <a:p>
            <a:r>
              <a:rPr lang="zh-CN" altLang="en-US" sz="1200">
                <a:solidFill>
                  <a:srgbClr val="FF0000"/>
                </a:solidFill>
                <a:ea typeface="宋体" charset="0"/>
              </a:rPr>
              <a:t>理论</a:t>
            </a:r>
            <a:r>
              <a:rPr lang="en-US" altLang="zh-CN" sz="1200">
                <a:solidFill>
                  <a:srgbClr val="FF0000"/>
                </a:solidFill>
                <a:ea typeface="宋体" charset="0"/>
              </a:rPr>
              <a:t>+</a:t>
            </a:r>
            <a:r>
              <a:rPr lang="zh-CN" altLang="en-US" sz="1200">
                <a:solidFill>
                  <a:srgbClr val="FF0000"/>
                </a:solidFill>
                <a:ea typeface="宋体" charset="0"/>
              </a:rPr>
              <a:t>模拟</a:t>
            </a:r>
            <a:endParaRPr lang="zh-CN" altLang="en-US" sz="1200">
              <a:solidFill>
                <a:srgbClr val="FF0000"/>
              </a:solidFill>
              <a:ea typeface="宋体"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622702" y="64336"/>
            <a:ext cx="2232660" cy="460375"/>
          </a:xfrm>
          <a:prstGeom prst="rect">
            <a:avLst/>
          </a:prstGeom>
          <a:noFill/>
        </p:spPr>
        <p:txBody>
          <a:bodyPr wrap="none" rtlCol="0">
            <a:spAutoFit/>
          </a:bodyPr>
          <a:p>
            <a:pPr indent="0" algn="l">
              <a:buFont typeface="Arial" panose="02080604020202020204" pitchFamily="34" charset="0"/>
              <a:buNone/>
            </a:pPr>
            <a:r>
              <a:rPr lang="en-US" altLang="en-US" sz="2400" dirty="0">
                <a:latin typeface="+mj-lt"/>
                <a:ea typeface="宋体" pitchFamily="2" charset="-122"/>
                <a:sym typeface="+mn-ea"/>
              </a:rPr>
              <a:t>Thiele方程推导</a:t>
            </a:r>
            <a:endParaRPr lang="en-US" altLang="en-US" sz="2400" dirty="0">
              <a:latin typeface="+mj-lt"/>
              <a:ea typeface="宋体" pitchFamily="2" charset="-122"/>
              <a:sym typeface="+mn-ea"/>
            </a:endParaRPr>
          </a:p>
        </p:txBody>
      </p:sp>
      <p:pic>
        <p:nvPicPr>
          <p:cNvPr id="3" name="Picture 2" descr="1"/>
          <p:cNvPicPr>
            <a:picLocks noChangeAspect="true"/>
          </p:cNvPicPr>
          <p:nvPr/>
        </p:nvPicPr>
        <p:blipFill>
          <a:blip r:embed="rId1"/>
          <a:stretch>
            <a:fillRect/>
          </a:stretch>
        </p:blipFill>
        <p:spPr>
          <a:xfrm>
            <a:off x="1369060" y="3137535"/>
            <a:ext cx="4456430" cy="2494915"/>
          </a:xfrm>
          <a:prstGeom prst="rect">
            <a:avLst/>
          </a:prstGeom>
        </p:spPr>
      </p:pic>
      <p:pic>
        <p:nvPicPr>
          <p:cNvPr id="5" name="Picture 4" descr="1"/>
          <p:cNvPicPr>
            <a:picLocks noChangeAspect="true"/>
          </p:cNvPicPr>
          <p:nvPr/>
        </p:nvPicPr>
        <p:blipFill>
          <a:blip r:embed="rId2"/>
          <a:stretch>
            <a:fillRect/>
          </a:stretch>
        </p:blipFill>
        <p:spPr>
          <a:xfrm>
            <a:off x="1261110" y="528955"/>
            <a:ext cx="4651375" cy="253873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922842" y="41479"/>
            <a:ext cx="4905026" cy="396875"/>
          </a:xfrm>
          <a:prstGeom prst="rect">
            <a:avLst/>
          </a:prstGeom>
          <a:noFill/>
        </p:spPr>
        <p:txBody>
          <a:bodyPr wrap="square" rtlCol="0" anchor="t">
            <a:spAutoFit/>
          </a:bodyPr>
          <a:p>
            <a:pPr algn="l"/>
            <a:r>
              <a:rPr lang="en-US" sz="1985" b="1" dirty="0">
                <a:latin typeface="Times New Roman"/>
                <a:cs typeface="Times New Roman"/>
                <a:sym typeface="+mn-ea"/>
              </a:rPr>
              <a:t>LLG</a:t>
            </a:r>
            <a:r>
              <a:rPr lang="zh-CN" altLang="en-US" sz="1985" b="1" dirty="0">
                <a:latin typeface="Times New Roman"/>
                <a:cs typeface="Times New Roman"/>
                <a:sym typeface="+mn-ea"/>
              </a:rPr>
              <a:t>方程对传导铁磁体的推广</a:t>
            </a:r>
            <a:r>
              <a:rPr lang="en-US" altLang="zh-CN" sz="990" b="1" dirty="0">
                <a:latin typeface="Times New Roman"/>
                <a:cs typeface="Times New Roman"/>
                <a:sym typeface="+mn-ea"/>
              </a:rPr>
              <a:t>[PRL 102, 086601 (2009)]</a:t>
            </a:r>
            <a:endParaRPr lang="en-US" altLang="zh-CN" sz="990" b="1" dirty="0">
              <a:latin typeface="Times New Roman"/>
              <a:cs typeface="Times New Roman"/>
              <a:sym typeface="+mn-ea"/>
            </a:endParaRPr>
          </a:p>
        </p:txBody>
      </p:sp>
      <p:sp>
        <p:nvSpPr>
          <p:cNvPr id="13" name="Text Box 8"/>
          <p:cNvSpPr txBox="true"/>
          <p:nvPr/>
        </p:nvSpPr>
        <p:spPr>
          <a:xfrm>
            <a:off x="438523" y="521376"/>
            <a:ext cx="6724852" cy="90932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t>提出了新的</a:t>
            </a:r>
            <a:r>
              <a:rPr lang="en-US" altLang="zh-CN" sz="1325" dirty="0"/>
              <a:t>LLG</a:t>
            </a:r>
            <a:r>
              <a:rPr lang="zh-CN" altLang="en-US" sz="1325" dirty="0"/>
              <a:t>方程，包含了传导铁磁体中的传导电子对磁化动力学的影响。</a:t>
            </a:r>
            <a:endParaRPr lang="zh-CN" altLang="en-US" sz="1325" dirty="0"/>
          </a:p>
          <a:p>
            <a:pPr marL="285750" indent="-285750" algn="l">
              <a:buFont typeface="Arial" panose="02080604020202020204" pitchFamily="34" charset="0"/>
              <a:buChar char="•"/>
            </a:pPr>
            <a:r>
              <a:rPr lang="zh-CN" altLang="en-US" sz="1325" dirty="0"/>
              <a:t>温度和空间变化的磁序参量</a:t>
            </a:r>
            <a:r>
              <a:rPr lang="en-US" altLang="zh-CN" sz="1325" dirty="0"/>
              <a:t>m</a:t>
            </a:r>
            <a:r>
              <a:rPr lang="en-US" altLang="en-US" sz="1325" dirty="0"/>
              <a:t>(r,t)</a:t>
            </a:r>
            <a:r>
              <a:rPr lang="zh-CN" altLang="en-US" sz="1325" dirty="0"/>
              <a:t>产生了电流和自旋流，使磁进动产生耗散。</a:t>
            </a:r>
            <a:endParaRPr lang="zh-CN" altLang="en-US" sz="1325" dirty="0"/>
          </a:p>
          <a:p>
            <a:pPr marL="285750" indent="-285750" algn="l">
              <a:buFont typeface="Arial" panose="02080604020202020204" pitchFamily="34" charset="0"/>
              <a:buChar char="•"/>
            </a:pPr>
            <a:r>
              <a:rPr lang="zh-CN" altLang="en-US" sz="1325" dirty="0"/>
              <a:t>新的</a:t>
            </a:r>
            <a:r>
              <a:rPr lang="en-US" altLang="zh-CN" sz="1325" dirty="0"/>
              <a:t>LLG</a:t>
            </a:r>
            <a:r>
              <a:rPr lang="zh-CN" altLang="en-US" sz="1325" dirty="0"/>
              <a:t>方程包含了高度依赖空间变化的阻尼项，</a:t>
            </a:r>
            <a:r>
              <a:rPr lang="zh-CN" altLang="en-US" sz="1325" dirty="0">
                <a:solidFill>
                  <a:srgbClr val="FF0000"/>
                </a:solidFill>
              </a:rPr>
              <a:t>对于空间变化强烈的磁结构，使用</a:t>
            </a:r>
            <a:r>
              <a:rPr lang="en-US" altLang="zh-CN" sz="1325" dirty="0">
                <a:solidFill>
                  <a:srgbClr val="FF0000"/>
                </a:solidFill>
              </a:rPr>
              <a:t>LLG</a:t>
            </a:r>
            <a:r>
              <a:rPr lang="zh-CN" altLang="en-US" sz="1325" dirty="0">
                <a:solidFill>
                  <a:srgbClr val="FF0000"/>
                </a:solidFill>
              </a:rPr>
              <a:t>方程应该小心。</a:t>
            </a:r>
            <a:endParaRPr lang="zh-CN" altLang="en-US" sz="1325" dirty="0">
              <a:solidFill>
                <a:srgbClr val="FF0000"/>
              </a:solidFill>
            </a:endParaRPr>
          </a:p>
        </p:txBody>
      </p:sp>
      <p:pic>
        <p:nvPicPr>
          <p:cNvPr id="2" name="Picture 1" descr="1"/>
          <p:cNvPicPr>
            <a:picLocks noChangeAspect="true"/>
          </p:cNvPicPr>
          <p:nvPr/>
        </p:nvPicPr>
        <p:blipFill>
          <a:blip r:embed="rId1"/>
          <a:stretch>
            <a:fillRect/>
          </a:stretch>
        </p:blipFill>
        <p:spPr>
          <a:xfrm>
            <a:off x="2011045" y="2047875"/>
            <a:ext cx="3558540" cy="197675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787525" y="41275"/>
            <a:ext cx="3800475" cy="396875"/>
          </a:xfrm>
          <a:prstGeom prst="rect">
            <a:avLst/>
          </a:prstGeom>
          <a:noFill/>
        </p:spPr>
        <p:txBody>
          <a:bodyPr wrap="square" rtlCol="0" anchor="t">
            <a:spAutoFit/>
          </a:bodyPr>
          <a:p>
            <a:pPr algn="l"/>
            <a:r>
              <a:rPr lang="zh-CN" sz="1985" b="1" dirty="0">
                <a:latin typeface="Times New Roman"/>
                <a:ea typeface="宋体" pitchFamily="2" charset="-122"/>
                <a:cs typeface="Times New Roman"/>
                <a:sym typeface="+mn-ea"/>
              </a:rPr>
              <a:t>由磁畴壁运动导致的普适电动力</a:t>
            </a:r>
            <a:endParaRPr lang="zh-CN" sz="990" b="1" dirty="0">
              <a:latin typeface="Times New Roman"/>
              <a:ea typeface="宋体" pitchFamily="2" charset="-122"/>
              <a:cs typeface="Times New Roman"/>
              <a:sym typeface="+mn-ea"/>
            </a:endParaRPr>
          </a:p>
        </p:txBody>
      </p:sp>
      <p:sp>
        <p:nvSpPr>
          <p:cNvPr id="13" name="Text Box 8"/>
          <p:cNvSpPr txBox="true"/>
          <p:nvPr/>
        </p:nvSpPr>
        <p:spPr>
          <a:xfrm>
            <a:off x="268343" y="3755431"/>
            <a:ext cx="6724852" cy="29591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solidFill>
                  <a:schemeClr val="tx1"/>
                </a:solidFill>
                <a:ea typeface="宋体" pitchFamily="2" charset="-122"/>
              </a:rPr>
              <a:t>电动力只普适地依赖于磁畴壁的转变频率，并与磁畴壁的拓扑性质密切相关</a:t>
            </a:r>
            <a:endParaRPr lang="zh-CN" altLang="en-US" sz="1325" dirty="0">
              <a:solidFill>
                <a:schemeClr val="tx1"/>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268605" y="718820"/>
            <a:ext cx="7023100" cy="220599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1231900" y="124460"/>
            <a:ext cx="5605780" cy="396875"/>
          </a:xfrm>
          <a:prstGeom prst="rect">
            <a:avLst/>
          </a:prstGeom>
          <a:noFill/>
        </p:spPr>
        <p:txBody>
          <a:bodyPr wrap="square" rtlCol="0" anchor="t">
            <a:spAutoFit/>
          </a:bodyPr>
          <a:lstStyle/>
          <a:p>
            <a:pPr indent="0" algn="l">
              <a:buNone/>
            </a:pPr>
            <a:r>
              <a:rPr lang="zh-CN" sz="1985" b="1" dirty="0">
                <a:latin typeface="Times New Roman"/>
                <a:cs typeface="Times New Roman"/>
                <a:sym typeface="+mn-ea"/>
              </a:rPr>
              <a:t>二维</a:t>
            </a:r>
            <a:r>
              <a:rPr lang="en-US" altLang="zh-CN" sz="1985" b="1" dirty="0">
                <a:latin typeface="Times New Roman"/>
                <a:cs typeface="Times New Roman"/>
                <a:sym typeface="+mn-ea"/>
              </a:rPr>
              <a:t>skyrmion</a:t>
            </a:r>
            <a:r>
              <a:rPr lang="zh-CN" altLang="en-US" sz="1985" b="1" dirty="0">
                <a:latin typeface="Times New Roman"/>
                <a:cs typeface="Times New Roman"/>
                <a:sym typeface="+mn-ea"/>
              </a:rPr>
              <a:t>晶格的实空间观测</a:t>
            </a:r>
            <a:r>
              <a:rPr lang="en-US" altLang="zh-CN" sz="1985" b="1" dirty="0">
                <a:latin typeface="Times New Roman"/>
                <a:cs typeface="Times New Roman"/>
                <a:sym typeface="+mn-ea"/>
              </a:rPr>
              <a:t> </a:t>
            </a:r>
            <a:r>
              <a:rPr lang="zh-CN" altLang="en-US" sz="950">
                <a:ea typeface="宋体" pitchFamily="2" charset="-122"/>
                <a:sym typeface="+mn-ea"/>
              </a:rPr>
              <a:t>Nature (London) 465, 901 (2010)</a:t>
            </a:r>
            <a:endParaRPr lang="zh-CN" altLang="en-US" sz="950" b="1" dirty="0">
              <a:latin typeface="Times New Roman"/>
              <a:ea typeface="宋体" pitchFamily="2" charset="-122"/>
              <a:cs typeface="Times New Roman"/>
              <a:sym typeface="+mn-ea"/>
            </a:endParaRPr>
          </a:p>
        </p:txBody>
      </p:sp>
      <p:sp>
        <p:nvSpPr>
          <p:cNvPr id="13" name="Text Box 8"/>
          <p:cNvSpPr txBox="true"/>
          <p:nvPr/>
        </p:nvSpPr>
        <p:spPr>
          <a:xfrm>
            <a:off x="438523" y="521376"/>
            <a:ext cx="6724852" cy="1318260"/>
          </a:xfrm>
          <a:prstGeom prst="rect">
            <a:avLst/>
          </a:prstGeom>
          <a:noFill/>
        </p:spPr>
        <p:txBody>
          <a:bodyPr wrap="square" rtlCol="0">
            <a:spAutoFit/>
          </a:bodyPr>
          <a:lstStyle/>
          <a:p>
            <a:pPr marL="285750" indent="-285750" algn="l">
              <a:buFont typeface="Arial" panose="02080604020202020204" pitchFamily="34" charset="0"/>
              <a:buChar char="•"/>
            </a:pPr>
            <a:r>
              <a:rPr lang="zh-CN" altLang="en-US" sz="1325" dirty="0"/>
              <a:t>许多几何上有组错的的磁体，可以产生复杂的磁结构。如三角点阵</a:t>
            </a:r>
            <a:r>
              <a:rPr lang="en-US" altLang="zh-CN" sz="1325" dirty="0"/>
              <a:t>Gd2PdSi3</a:t>
            </a:r>
            <a:r>
              <a:rPr lang="zh-CN" altLang="en-US" sz="1325" dirty="0"/>
              <a:t>可以产生</a:t>
            </a:r>
            <a:r>
              <a:rPr lang="en-US" altLang="zh-CN" sz="1325" dirty="0"/>
              <a:t>skyrmion</a:t>
            </a:r>
            <a:r>
              <a:rPr lang="zh-CN" altLang="en-US" sz="1325" dirty="0"/>
              <a:t>相。</a:t>
            </a:r>
            <a:r>
              <a:rPr lang="en-US" altLang="zh-CN" sz="1325" dirty="0"/>
              <a:t>[</a:t>
            </a:r>
            <a:r>
              <a:rPr lang="en-US" altLang="en-US" sz="1325">
                <a:sym typeface="+mn-ea"/>
              </a:rPr>
              <a:t>PRL 127, 067201 (2021)]</a:t>
            </a:r>
            <a:endParaRPr lang="zh-CN" altLang="en-US" sz="1325" dirty="0"/>
          </a:p>
          <a:p>
            <a:pPr marL="285750" indent="-285750" algn="l">
              <a:buFont typeface="Arial" panose="02080604020202020204" pitchFamily="34" charset="0"/>
              <a:buChar char="•"/>
            </a:pPr>
            <a:r>
              <a:rPr lang="zh-CN" altLang="en-US" sz="1325" dirty="0"/>
              <a:t>晶格序不仅可以出现在原子阵列中，也可以出现在电子系统中，如</a:t>
            </a:r>
            <a:r>
              <a:rPr lang="en-US" altLang="zh-CN" sz="1325" dirty="0"/>
              <a:t>Wigner</a:t>
            </a:r>
            <a:r>
              <a:rPr lang="zh-CN" altLang="en-US" sz="1325" dirty="0"/>
              <a:t>晶体、磁序、条纹序、轨道序。</a:t>
            </a:r>
            <a:endParaRPr lang="zh-CN" altLang="en-US" sz="1325" dirty="0"/>
          </a:p>
          <a:p>
            <a:pPr marL="285750" indent="-285750" algn="l">
              <a:buFont typeface="Arial" panose="02080604020202020204" pitchFamily="34" charset="0"/>
              <a:buChar char="•"/>
            </a:pPr>
            <a:r>
              <a:rPr lang="zh-CN" altLang="en-US" sz="1325" dirty="0"/>
              <a:t>传统的磁序：铁磁体中平行排列、反铁磁体中反平行排列。</a:t>
            </a:r>
            <a:endParaRPr lang="zh-CN" altLang="en-US" sz="1325" dirty="0"/>
          </a:p>
          <a:p>
            <a:pPr marL="285750" indent="-285750" algn="l">
              <a:buFont typeface="Arial" panose="02080604020202020204" pitchFamily="34" charset="0"/>
              <a:buChar char="•"/>
            </a:pPr>
            <a:r>
              <a:rPr lang="zh-CN" altLang="en-US" sz="1325" dirty="0"/>
              <a:t>非传统磁序：自旋可以形成非平庸的结构，称为</a:t>
            </a:r>
            <a:r>
              <a:rPr lang="en-US" altLang="zh-CN" sz="1325" dirty="0"/>
              <a:t>spin texture.</a:t>
            </a:r>
            <a:endParaRPr lang="en-US" altLang="zh-CN" sz="1325" dirty="0"/>
          </a:p>
        </p:txBody>
      </p:sp>
      <p:pic>
        <p:nvPicPr>
          <p:cNvPr id="9" name="Picture 8" descr="1"/>
          <p:cNvPicPr>
            <a:picLocks noChangeAspect="true"/>
          </p:cNvPicPr>
          <p:nvPr/>
        </p:nvPicPr>
        <p:blipFill>
          <a:blip r:embed="rId1"/>
          <a:stretch>
            <a:fillRect/>
          </a:stretch>
        </p:blipFill>
        <p:spPr>
          <a:xfrm>
            <a:off x="4385856" y="2102829"/>
            <a:ext cx="2380581" cy="2360629"/>
          </a:xfrm>
          <a:prstGeom prst="rect">
            <a:avLst/>
          </a:prstGeom>
        </p:spPr>
      </p:pic>
      <p:cxnSp>
        <p:nvCxnSpPr>
          <p:cNvPr id="12" name="Straight Arrow Connector 11"/>
          <p:cNvCxnSpPr/>
          <p:nvPr/>
        </p:nvCxnSpPr>
        <p:spPr>
          <a:xfrm flipV="true">
            <a:off x="4045098" y="2741291"/>
            <a:ext cx="313980" cy="274077"/>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 Box 13"/>
          <p:cNvSpPr txBox="true"/>
          <p:nvPr/>
        </p:nvSpPr>
        <p:spPr>
          <a:xfrm>
            <a:off x="3754745" y="3015367"/>
            <a:ext cx="631111" cy="447675"/>
          </a:xfrm>
          <a:prstGeom prst="rect">
            <a:avLst/>
          </a:prstGeom>
          <a:noFill/>
        </p:spPr>
        <p:txBody>
          <a:bodyPr wrap="square" rtlCol="0">
            <a:spAutoFit/>
          </a:bodyPr>
          <a:p>
            <a:r>
              <a:rPr lang="zh-CN" altLang="en-US" sz="1160" b="1">
                <a:solidFill>
                  <a:srgbClr val="FF0000"/>
                </a:solidFill>
              </a:rPr>
              <a:t>螺旋序</a:t>
            </a:r>
            <a:endParaRPr lang="zh-CN" altLang="en-US" sz="1160" b="1">
              <a:solidFill>
                <a:srgbClr val="FF0000"/>
              </a:solidFill>
            </a:endParaRPr>
          </a:p>
          <a:p>
            <a:r>
              <a:rPr lang="en-US" altLang="zh-CN" sz="1160" b="1">
                <a:solidFill>
                  <a:srgbClr val="FF0000"/>
                </a:solidFill>
              </a:rPr>
              <a:t>B=0</a:t>
            </a:r>
            <a:endParaRPr lang="en-US" altLang="zh-CN" sz="1160" b="1">
              <a:solidFill>
                <a:srgbClr val="FF0000"/>
              </a:solidFill>
            </a:endParaRPr>
          </a:p>
        </p:txBody>
      </p:sp>
      <p:sp>
        <p:nvSpPr>
          <p:cNvPr id="15" name="Text Box 14"/>
          <p:cNvSpPr txBox="true"/>
          <p:nvPr/>
        </p:nvSpPr>
        <p:spPr>
          <a:xfrm>
            <a:off x="6837844" y="2889355"/>
            <a:ext cx="697793" cy="803910"/>
          </a:xfrm>
          <a:prstGeom prst="rect">
            <a:avLst/>
          </a:prstGeom>
          <a:noFill/>
        </p:spPr>
        <p:txBody>
          <a:bodyPr wrap="square" rtlCol="0">
            <a:spAutoFit/>
          </a:bodyPr>
          <a:p>
            <a:r>
              <a:rPr lang="en-US" altLang="zh-CN" sz="1160" b="1">
                <a:solidFill>
                  <a:srgbClr val="FF0000"/>
                </a:solidFill>
              </a:rPr>
              <a:t>SK</a:t>
            </a:r>
            <a:r>
              <a:rPr lang="zh-CN" altLang="en-US" sz="1160" b="1">
                <a:solidFill>
                  <a:srgbClr val="FF0000"/>
                </a:solidFill>
              </a:rPr>
              <a:t>晶格序</a:t>
            </a:r>
            <a:r>
              <a:rPr lang="en-US" altLang="zh-CN" sz="1160" b="1">
                <a:solidFill>
                  <a:srgbClr val="FF0000"/>
                </a:solidFill>
              </a:rPr>
              <a:t>(</a:t>
            </a:r>
            <a:r>
              <a:rPr lang="zh-CN" altLang="en-US" sz="1160" b="1">
                <a:solidFill>
                  <a:srgbClr val="FF0000"/>
                </a:solidFill>
              </a:rPr>
              <a:t>加垂直弱磁场</a:t>
            </a:r>
            <a:r>
              <a:rPr lang="en-US" altLang="zh-CN" sz="1160" b="1">
                <a:solidFill>
                  <a:srgbClr val="FF0000"/>
                </a:solidFill>
              </a:rPr>
              <a:t>)</a:t>
            </a:r>
            <a:endParaRPr lang="en-US" altLang="zh-CN" sz="1160" b="1">
              <a:solidFill>
                <a:srgbClr val="FF0000"/>
              </a:solidFill>
            </a:endParaRPr>
          </a:p>
        </p:txBody>
      </p:sp>
      <p:cxnSp>
        <p:nvCxnSpPr>
          <p:cNvPr id="16" name="Straight Arrow Connector 15"/>
          <p:cNvCxnSpPr/>
          <p:nvPr/>
        </p:nvCxnSpPr>
        <p:spPr>
          <a:xfrm>
            <a:off x="4009395" y="3435408"/>
            <a:ext cx="334982" cy="331832"/>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true" flipV="true">
            <a:off x="6795315" y="2684585"/>
            <a:ext cx="425816" cy="199519"/>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true">
            <a:off x="6795315" y="3677982"/>
            <a:ext cx="291928" cy="30768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 Box 18"/>
          <p:cNvSpPr txBox="true"/>
          <p:nvPr/>
        </p:nvSpPr>
        <p:spPr>
          <a:xfrm>
            <a:off x="4629150" y="4841240"/>
            <a:ext cx="2137410" cy="269240"/>
          </a:xfrm>
          <a:prstGeom prst="rect">
            <a:avLst/>
          </a:prstGeom>
          <a:noFill/>
        </p:spPr>
        <p:txBody>
          <a:bodyPr wrap="square" rtlCol="0">
            <a:spAutoFit/>
          </a:bodyPr>
          <a:p>
            <a:r>
              <a:rPr lang="zh-CN" sz="1160" b="1">
                <a:solidFill>
                  <a:srgbClr val="FF0000"/>
                </a:solidFill>
              </a:rPr>
              <a:t>实验（</a:t>
            </a:r>
            <a:r>
              <a:rPr lang="en-US" altLang="zh-CN" sz="1160" b="1">
                <a:solidFill>
                  <a:srgbClr val="FF0000"/>
                </a:solidFill>
              </a:rPr>
              <a:t>2</a:t>
            </a:r>
            <a:r>
              <a:rPr lang="en-US" altLang="en-US" sz="1160" b="1">
                <a:solidFill>
                  <a:srgbClr val="FF0000"/>
                </a:solidFill>
              </a:rPr>
              <a:t>D </a:t>
            </a:r>
            <a:r>
              <a:rPr lang="zh-CN" sz="1160" b="1">
                <a:solidFill>
                  <a:srgbClr val="FF0000"/>
                </a:solidFill>
              </a:rPr>
              <a:t>Fe0.5Co0.5Si）</a:t>
            </a:r>
            <a:endParaRPr lang="zh-CN" sz="1160" b="1">
              <a:solidFill>
                <a:srgbClr val="FF0000"/>
              </a:solidFill>
            </a:endParaRPr>
          </a:p>
        </p:txBody>
      </p:sp>
      <p:cxnSp>
        <p:nvCxnSpPr>
          <p:cNvPr id="20" name="Straight Arrow Connector 19"/>
          <p:cNvCxnSpPr/>
          <p:nvPr/>
        </p:nvCxnSpPr>
        <p:spPr>
          <a:xfrm flipH="true" flipV="true">
            <a:off x="5213862" y="4515438"/>
            <a:ext cx="133363" cy="326057"/>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V="true">
            <a:off x="5762540" y="4491286"/>
            <a:ext cx="103435" cy="373836"/>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true"/>
          <p:nvPr/>
        </p:nvSpPr>
        <p:spPr>
          <a:xfrm>
            <a:off x="5454860" y="1512147"/>
            <a:ext cx="704618" cy="447675"/>
          </a:xfrm>
          <a:prstGeom prst="rect">
            <a:avLst/>
          </a:prstGeom>
          <a:noFill/>
        </p:spPr>
        <p:txBody>
          <a:bodyPr wrap="square" rtlCol="0">
            <a:spAutoFit/>
          </a:bodyPr>
          <a:p>
            <a:r>
              <a:rPr lang="en-US" altLang="zh-CN" sz="1160" b="1">
                <a:solidFill>
                  <a:srgbClr val="FF0000"/>
                </a:solidFill>
              </a:rPr>
              <a:t>Monte Carlo</a:t>
            </a:r>
            <a:endParaRPr lang="en-US" altLang="zh-CN" sz="1160" b="1">
              <a:solidFill>
                <a:srgbClr val="FF0000"/>
              </a:solidFill>
            </a:endParaRPr>
          </a:p>
        </p:txBody>
      </p:sp>
      <p:cxnSp>
        <p:nvCxnSpPr>
          <p:cNvPr id="23" name="Straight Arrow Connector 22"/>
          <p:cNvCxnSpPr/>
          <p:nvPr/>
        </p:nvCxnSpPr>
        <p:spPr>
          <a:xfrm flipH="true">
            <a:off x="5149280" y="1908035"/>
            <a:ext cx="342858" cy="181143"/>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093847" y="1768897"/>
            <a:ext cx="145439" cy="320281"/>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5" name="Picture 24" descr="1"/>
          <p:cNvPicPr>
            <a:picLocks noChangeAspect="true"/>
          </p:cNvPicPr>
          <p:nvPr/>
        </p:nvPicPr>
        <p:blipFill>
          <a:blip r:embed="rId2"/>
          <a:stretch>
            <a:fillRect/>
          </a:stretch>
        </p:blipFill>
        <p:spPr>
          <a:xfrm>
            <a:off x="172323" y="1818251"/>
            <a:ext cx="2912457" cy="1891233"/>
          </a:xfrm>
          <a:prstGeom prst="rect">
            <a:avLst/>
          </a:prstGeom>
        </p:spPr>
      </p:pic>
      <p:pic>
        <p:nvPicPr>
          <p:cNvPr id="26" name="Picture 25" descr="1"/>
          <p:cNvPicPr>
            <a:picLocks noChangeAspect="true"/>
          </p:cNvPicPr>
          <p:nvPr/>
        </p:nvPicPr>
        <p:blipFill>
          <a:blip r:embed="rId3"/>
          <a:stretch>
            <a:fillRect/>
          </a:stretch>
        </p:blipFill>
        <p:spPr>
          <a:xfrm>
            <a:off x="172323" y="3709485"/>
            <a:ext cx="2866778" cy="1909085"/>
          </a:xfrm>
          <a:prstGeom prst="rect">
            <a:avLst/>
          </a:prstGeom>
        </p:spPr>
      </p:pic>
      <p:sp>
        <p:nvSpPr>
          <p:cNvPr id="27" name="Oval 26"/>
          <p:cNvSpPr/>
          <p:nvPr/>
        </p:nvSpPr>
        <p:spPr>
          <a:xfrm>
            <a:off x="1728048" y="1818251"/>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8" name="Oval 27"/>
          <p:cNvSpPr/>
          <p:nvPr/>
        </p:nvSpPr>
        <p:spPr>
          <a:xfrm>
            <a:off x="1547956" y="3647529"/>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9" name="Text Box 28"/>
          <p:cNvSpPr txBox="true"/>
          <p:nvPr/>
        </p:nvSpPr>
        <p:spPr>
          <a:xfrm>
            <a:off x="2201119" y="5364970"/>
            <a:ext cx="1197610" cy="269240"/>
          </a:xfrm>
          <a:prstGeom prst="rect">
            <a:avLst/>
          </a:prstGeom>
          <a:noFill/>
        </p:spPr>
        <p:txBody>
          <a:bodyPr wrap="none" rtlCol="0">
            <a:spAutoFit/>
          </a:bodyPr>
          <a:p>
            <a:r>
              <a:rPr lang="zh-CN" altLang="en-US" sz="1160">
                <a:solidFill>
                  <a:srgbClr val="FF0000"/>
                </a:solidFill>
              </a:rPr>
              <a:t>颜色代表</a:t>
            </a:r>
            <a:r>
              <a:rPr lang="en-US" altLang="zh-CN" sz="1160">
                <a:solidFill>
                  <a:srgbClr val="FF0000"/>
                </a:solidFill>
              </a:rPr>
              <a:t>sk</a:t>
            </a:r>
            <a:r>
              <a:rPr lang="zh-CN" altLang="en-US" sz="1160">
                <a:solidFill>
                  <a:srgbClr val="FF0000"/>
                </a:solidFill>
              </a:rPr>
              <a:t>密度</a:t>
            </a:r>
            <a:endParaRPr lang="zh-CN" altLang="en-US" sz="1160">
              <a:solidFill>
                <a:srgbClr val="FF0000"/>
              </a:solidFill>
            </a:endParaRPr>
          </a:p>
        </p:txBody>
      </p:sp>
      <p:pic>
        <p:nvPicPr>
          <p:cNvPr id="30" name="Picture 29" descr="1"/>
          <p:cNvPicPr>
            <a:picLocks noChangeAspect="true"/>
          </p:cNvPicPr>
          <p:nvPr/>
        </p:nvPicPr>
        <p:blipFill>
          <a:blip r:embed="rId4"/>
          <a:stretch>
            <a:fillRect/>
          </a:stretch>
        </p:blipFill>
        <p:spPr>
          <a:xfrm>
            <a:off x="4358551" y="5137586"/>
            <a:ext cx="2236717" cy="4804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6971030" cy="583565"/>
          </a:xfrm>
          <a:prstGeom prst="rect">
            <a:avLst/>
          </a:prstGeom>
          <a:noFill/>
        </p:spPr>
        <p:txBody>
          <a:bodyPr wrap="none" rtlCol="0">
            <a:spAutoFit/>
          </a:bodyPr>
          <a:lstStyle/>
          <a:p>
            <a:r>
              <a:rPr lang="en-US" sz="1600" dirty="0"/>
              <a:t>DMI</a:t>
            </a:r>
            <a:r>
              <a:rPr lang="zh-CN" altLang="en-US" sz="1600" dirty="0">
                <a:ea typeface="宋体" pitchFamily="2" charset="-122"/>
              </a:rPr>
              <a:t>可以导致一个有限大小的</a:t>
            </a:r>
            <a:r>
              <a:rPr lang="en-US" altLang="zh-CN" sz="1600" dirty="0">
                <a:ea typeface="宋体" pitchFamily="2" charset="-122"/>
              </a:rPr>
              <a:t>magnon</a:t>
            </a:r>
            <a:r>
              <a:rPr lang="zh-CN" altLang="en-US" sz="1600" dirty="0">
                <a:ea typeface="宋体" pitchFamily="2" charset="-122"/>
              </a:rPr>
              <a:t>流动速度，叠加到由</a:t>
            </a:r>
            <a:r>
              <a:rPr lang="zh-CN" altLang="en-US" sz="1600" b="1" dirty="0">
                <a:solidFill>
                  <a:srgbClr val="FF0000"/>
                </a:solidFill>
                <a:ea typeface="宋体" pitchFamily="2" charset="-122"/>
              </a:rPr>
              <a:t>非相干</a:t>
            </a:r>
            <a:r>
              <a:rPr lang="en-US" altLang="zh-CN" sz="1600" dirty="0">
                <a:ea typeface="宋体" pitchFamily="2" charset="-122"/>
              </a:rPr>
              <a:t>magnon</a:t>
            </a:r>
            <a:r>
              <a:rPr lang="zh-CN" altLang="en-US" sz="1600" dirty="0">
                <a:ea typeface="宋体" pitchFamily="2" charset="-122"/>
              </a:rPr>
              <a:t>导致</a:t>
            </a:r>
            <a:endParaRPr lang="zh-CN" altLang="en-US" sz="1600" dirty="0">
              <a:ea typeface="宋体" pitchFamily="2" charset="-122"/>
            </a:endParaRPr>
          </a:p>
          <a:p>
            <a:r>
              <a:rPr lang="zh-CN" altLang="en-US" sz="1600" dirty="0">
                <a:ea typeface="宋体" pitchFamily="2" charset="-122"/>
              </a:rPr>
              <a:t>的</a:t>
            </a:r>
            <a:r>
              <a:rPr lang="zh-CN" altLang="en-US" sz="1600" b="1" dirty="0">
                <a:solidFill>
                  <a:srgbClr val="FF0000"/>
                </a:solidFill>
                <a:ea typeface="宋体" pitchFamily="2" charset="-122"/>
              </a:rPr>
              <a:t>扩散自旋输运</a:t>
            </a:r>
            <a:r>
              <a:rPr lang="zh-CN" altLang="en-US" sz="1600" dirty="0">
                <a:ea typeface="宋体" pitchFamily="2" charset="-122"/>
              </a:rPr>
              <a:t>上。</a:t>
            </a:r>
            <a:endParaRPr lang="zh-CN" altLang="en-US" sz="1600" dirty="0">
              <a:ea typeface="宋体" pitchFamily="2" charset="-122"/>
            </a:endParaRPr>
          </a:p>
        </p:txBody>
      </p:sp>
      <p:sp>
        <p:nvSpPr>
          <p:cNvPr id="17" name="文本框 16"/>
          <p:cNvSpPr txBox="true"/>
          <p:nvPr/>
        </p:nvSpPr>
        <p:spPr>
          <a:xfrm>
            <a:off x="2037232" y="92911"/>
            <a:ext cx="2621280" cy="460375"/>
          </a:xfrm>
          <a:prstGeom prst="rect">
            <a:avLst/>
          </a:prstGeom>
          <a:noFill/>
        </p:spPr>
        <p:txBody>
          <a:bodyPr wrap="none" rtlCol="0">
            <a:spAutoFit/>
          </a:bodyPr>
          <a:lstStyle/>
          <a:p>
            <a:r>
              <a:rPr lang="zh-CN" altLang="en-US" sz="2400" dirty="0">
                <a:latin typeface="+mj-lt"/>
                <a:ea typeface="宋体" pitchFamily="2" charset="-122"/>
              </a:rPr>
              <a:t>什么是扩散输运？</a:t>
            </a:r>
            <a:endParaRPr lang="zh-CN" altLang="en-US" sz="2400" dirty="0">
              <a:latin typeface="+mj-lt"/>
              <a:ea typeface="宋体" pitchFamily="2" charset="-122"/>
            </a:endParaRPr>
          </a:p>
        </p:txBody>
      </p:sp>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313680" cy="460375"/>
          </a:xfrm>
          <a:prstGeom prst="rect">
            <a:avLst/>
          </a:prstGeom>
          <a:noFill/>
        </p:spPr>
        <p:txBody>
          <a:bodyPr wrap="none" rtlCol="0">
            <a:spAutoFit/>
          </a:bodyPr>
          <a:p>
            <a:r>
              <a:rPr lang="en-US" altLang="en-US" sz="2400" dirty="0">
                <a:latin typeface="+mj-lt"/>
                <a:ea typeface="宋体" pitchFamily="2" charset="-122"/>
              </a:rPr>
              <a:t>用自旋力矩、场或温度梯度来旋转SkX</a:t>
            </a:r>
            <a:endParaRPr lang="en-US" altLang="en-US" sz="2400" dirty="0">
              <a:latin typeface="+mj-lt"/>
              <a:ea typeface="宋体" pitchFamily="2" charset="-122"/>
            </a:endParaRPr>
          </a:p>
        </p:txBody>
      </p:sp>
      <p:sp>
        <p:nvSpPr>
          <p:cNvPr id="4" name="Text Box 3"/>
          <p:cNvSpPr txBox="true"/>
          <p:nvPr/>
        </p:nvSpPr>
        <p:spPr>
          <a:xfrm>
            <a:off x="175260" y="744855"/>
            <a:ext cx="6691630" cy="7372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在普通磁体中，电流只与磁畴处的自旋结构耦合，但SkX中允许块体内的耦合</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本文：发展了一个理论，以利用平动和转动来研究电流与移动的磁结构间的作用</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动机：近期中子散射实验发现电流可以改变SkX的指向</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
        <p:nvSpPr>
          <p:cNvPr id="5" name="Text Box 4"/>
          <p:cNvSpPr txBox="true"/>
          <p:nvPr/>
        </p:nvSpPr>
        <p:spPr>
          <a:xfrm>
            <a:off x="172720" y="1664970"/>
            <a:ext cx="4134485" cy="30670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用Thiele的方法，将LLG方程投影到平动模式上</a:t>
            </a:r>
            <a:endParaRPr lang="en-US" altLang="en-US" sz="1400" dirty="0">
              <a:solidFill>
                <a:schemeClr val="tx1"/>
              </a:solidFill>
              <a:latin typeface="+mj-lt"/>
              <a:ea typeface="宋体" pitchFamily="2" charset="-122"/>
            </a:endParaRPr>
          </a:p>
        </p:txBody>
      </p:sp>
      <p:pic>
        <p:nvPicPr>
          <p:cNvPr id="6" name="Picture 5" descr="1"/>
          <p:cNvPicPr>
            <a:picLocks noChangeAspect="true"/>
          </p:cNvPicPr>
          <p:nvPr/>
        </p:nvPicPr>
        <p:blipFill>
          <a:blip r:embed="rId1"/>
          <a:stretch>
            <a:fillRect/>
          </a:stretch>
        </p:blipFill>
        <p:spPr>
          <a:xfrm>
            <a:off x="2291080" y="2186940"/>
            <a:ext cx="3088640" cy="563245"/>
          </a:xfrm>
          <a:prstGeom prst="rect">
            <a:avLst/>
          </a:prstGeom>
        </p:spPr>
      </p:pic>
      <p:sp>
        <p:nvSpPr>
          <p:cNvPr id="7" name="Oval 6"/>
          <p:cNvSpPr/>
          <p:nvPr/>
        </p:nvSpPr>
        <p:spPr>
          <a:xfrm>
            <a:off x="2444750" y="2089785"/>
            <a:ext cx="1244600" cy="3727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a:stCxn id="7" idx="2"/>
          </p:cNvCxnSpPr>
          <p:nvPr/>
        </p:nvCxnSpPr>
        <p:spPr>
          <a:xfrm flipH="true">
            <a:off x="1330960" y="2276475"/>
            <a:ext cx="1113790" cy="4102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true"/>
          <p:nvPr/>
        </p:nvSpPr>
        <p:spPr>
          <a:xfrm>
            <a:off x="478155" y="2750185"/>
            <a:ext cx="2150745" cy="521970"/>
          </a:xfrm>
          <a:prstGeom prst="rect">
            <a:avLst/>
          </a:prstGeom>
          <a:noFill/>
        </p:spPr>
        <p:txBody>
          <a:bodyPr wrap="square" rtlCol="0" anchor="t">
            <a:spAutoFit/>
          </a:bodyPr>
          <a:p>
            <a:r>
              <a:rPr lang="en-US" altLang="en-US" sz="1400" dirty="0">
                <a:latin typeface="+mj-lt"/>
                <a:ea typeface="宋体" pitchFamily="2" charset="-122"/>
                <a:sym typeface="+mn-ea"/>
              </a:rPr>
              <a:t>Magnus力是emergent洛伦兹力的反作用力</a:t>
            </a:r>
            <a:endParaRPr lang="en-US" altLang="en-US" sz="1400" dirty="0">
              <a:latin typeface="+mj-lt"/>
              <a:ea typeface="宋体" pitchFamily="2" charset="-122"/>
              <a:sym typeface="+mn-ea"/>
            </a:endParaRPr>
          </a:p>
        </p:txBody>
      </p:sp>
      <p:cxnSp>
        <p:nvCxnSpPr>
          <p:cNvPr id="9" name="Straight Arrow Connector 8"/>
          <p:cNvCxnSpPr/>
          <p:nvPr/>
        </p:nvCxnSpPr>
        <p:spPr>
          <a:xfrm>
            <a:off x="4361815" y="2371090"/>
            <a:ext cx="651510" cy="4502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4432300" y="2821305"/>
            <a:ext cx="1249680" cy="306705"/>
          </a:xfrm>
          <a:prstGeom prst="rect">
            <a:avLst/>
          </a:prstGeom>
          <a:noFill/>
        </p:spPr>
        <p:txBody>
          <a:bodyPr wrap="none" rtlCol="0" anchor="t">
            <a:spAutoFit/>
          </a:bodyPr>
          <a:p>
            <a:r>
              <a:rPr lang="en-US" altLang="en-US" sz="1400"/>
              <a:t>耗散或摩擦力</a:t>
            </a:r>
            <a:endParaRPr lang="en-US" altLang="en-US" sz="1400"/>
          </a:p>
        </p:txBody>
      </p:sp>
      <p:cxnSp>
        <p:nvCxnSpPr>
          <p:cNvPr id="19" name="Straight Arrow Connector 18"/>
          <p:cNvCxnSpPr/>
          <p:nvPr/>
        </p:nvCxnSpPr>
        <p:spPr>
          <a:xfrm>
            <a:off x="5379720" y="2371090"/>
            <a:ext cx="661670" cy="127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Text Box 20"/>
          <p:cNvSpPr txBox="true"/>
          <p:nvPr/>
        </p:nvSpPr>
        <p:spPr>
          <a:xfrm>
            <a:off x="6041390" y="1946275"/>
            <a:ext cx="1323975" cy="953135"/>
          </a:xfrm>
          <a:prstGeom prst="rect">
            <a:avLst/>
          </a:prstGeom>
          <a:noFill/>
        </p:spPr>
        <p:txBody>
          <a:bodyPr wrap="square" rtlCol="0" anchor="t">
            <a:spAutoFit/>
          </a:bodyPr>
          <a:p>
            <a:r>
              <a:rPr lang="en-US" altLang="en-US" sz="1400"/>
              <a:t>由不均匀性引起，如杂质，导致临界驱动电流</a:t>
            </a:r>
            <a:endParaRPr lang="en-US" altLang="en-US" sz="1400"/>
          </a:p>
        </p:txBody>
      </p:sp>
      <p:sp>
        <p:nvSpPr>
          <p:cNvPr id="3" name="Text Box 2"/>
          <p:cNvSpPr txBox="true"/>
          <p:nvPr/>
        </p:nvSpPr>
        <p:spPr>
          <a:xfrm>
            <a:off x="172720" y="3370580"/>
            <a:ext cx="4632325" cy="13836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Thiele方程推导：</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1. 假设sk是刚体</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2. m的时间导数得到sk速度</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3. LLG方程两边左叉乘m</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4. 方程两边点乘partial m/partial j，再对sk空间积分</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5. 收缩成两个量G和D</a:t>
            </a:r>
            <a:endParaRPr lang="en-US" altLang="en-US" sz="1400" dirty="0">
              <a:solidFill>
                <a:schemeClr val="tx1"/>
              </a:solidFill>
              <a:latin typeface="+mj-lt"/>
              <a:ea typeface="宋体" pitchFamily="2"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20012" y="38301"/>
            <a:ext cx="4721225" cy="460375"/>
          </a:xfrm>
          <a:prstGeom prst="rect">
            <a:avLst/>
          </a:prstGeom>
          <a:noFill/>
        </p:spPr>
        <p:txBody>
          <a:bodyPr wrap="none" rtlCol="0">
            <a:spAutoFit/>
          </a:bodyPr>
          <a:p>
            <a:r>
              <a:rPr lang="en-US" sz="2400" dirty="0">
                <a:latin typeface="+mj-lt"/>
                <a:ea typeface="宋体" pitchFamily="2" charset="-122"/>
              </a:rPr>
              <a:t>sk</a:t>
            </a:r>
            <a:r>
              <a:rPr lang="zh-CN" altLang="en-US" sz="2400" dirty="0">
                <a:latin typeface="+mj-lt"/>
                <a:ea typeface="宋体" pitchFamily="2" charset="-122"/>
              </a:rPr>
              <a:t>晶格中的自旋波模式和剧烈激发</a:t>
            </a:r>
            <a:endParaRPr lang="zh-CN" altLang="en-US" sz="2400" dirty="0">
              <a:latin typeface="+mj-lt"/>
              <a:ea typeface="宋体" pitchFamily="2" charset="-122"/>
            </a:endParaRPr>
          </a:p>
        </p:txBody>
      </p:sp>
      <p:sp>
        <p:nvSpPr>
          <p:cNvPr id="4" name="Text Box 3"/>
          <p:cNvSpPr txBox="true"/>
          <p:nvPr/>
        </p:nvSpPr>
        <p:spPr>
          <a:xfrm>
            <a:off x="15875" y="681355"/>
            <a:ext cx="6146800" cy="1168400"/>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本文研究绝缘磁体中</a:t>
            </a:r>
            <a:r>
              <a:rPr lang="en-US" altLang="zh-CN" sz="1400">
                <a:ea typeface="宋体" pitchFamily="2" charset="-122"/>
              </a:rPr>
              <a:t>sk</a:t>
            </a:r>
            <a:r>
              <a:rPr lang="zh-CN" altLang="en-US" sz="1400">
                <a:ea typeface="宋体" pitchFamily="2" charset="-122"/>
              </a:rPr>
              <a:t>晶格相的自旋波模式和激发</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方法：用</a:t>
            </a:r>
            <a:r>
              <a:rPr lang="en-US" altLang="zh-CN" sz="1400">
                <a:ea typeface="宋体" pitchFamily="2" charset="-122"/>
              </a:rPr>
              <a:t>LLG</a:t>
            </a:r>
            <a:r>
              <a:rPr lang="zh-CN" altLang="en-US" sz="1400">
                <a:ea typeface="宋体" pitchFamily="2" charset="-122"/>
              </a:rPr>
              <a:t>方程，加微波磁场，数值计算二维自旋模型</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发现：</a:t>
            </a:r>
            <a:r>
              <a:rPr lang="en-US" altLang="zh-CN" sz="1400">
                <a:ea typeface="宋体" pitchFamily="2" charset="-122"/>
              </a:rPr>
              <a:t>1. </a:t>
            </a:r>
            <a:r>
              <a:rPr lang="zh-CN" altLang="en-US" sz="1400">
                <a:ea typeface="宋体" pitchFamily="2" charset="-122"/>
              </a:rPr>
              <a:t>加</a:t>
            </a:r>
            <a:r>
              <a:rPr lang="zh-CN" altLang="en-US" sz="1400" b="1">
                <a:solidFill>
                  <a:srgbClr val="FF0000"/>
                </a:solidFill>
                <a:ea typeface="宋体" pitchFamily="2" charset="-122"/>
              </a:rPr>
              <a:t>面内</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时，存在两个自旋波共振，</a:t>
            </a:r>
            <a:r>
              <a:rPr lang="zh-CN" altLang="en-US" sz="1400" b="1">
                <a:solidFill>
                  <a:srgbClr val="FF0000"/>
                </a:solidFill>
                <a:ea typeface="宋体" pitchFamily="2" charset="-122"/>
              </a:rPr>
              <a:t>自旋分量绕</a:t>
            </a:r>
            <a:r>
              <a:rPr lang="en-US" altLang="zh-CN" sz="1400" b="1">
                <a:solidFill>
                  <a:srgbClr val="FF0000"/>
                </a:solidFill>
                <a:ea typeface="宋体" pitchFamily="2" charset="-122"/>
              </a:rPr>
              <a:t>sk</a:t>
            </a:r>
            <a:r>
              <a:rPr lang="zh-CN" altLang="en-US" sz="1400" b="1">
                <a:solidFill>
                  <a:srgbClr val="FF0000"/>
                </a:solidFill>
                <a:ea typeface="宋体" pitchFamily="2" charset="-122"/>
              </a:rPr>
              <a:t>核心旋转</a:t>
            </a:r>
            <a:endParaRPr lang="zh-CN" altLang="en-US" sz="1400">
              <a:ea typeface="宋体" pitchFamily="2" charset="-122"/>
            </a:endParaRPr>
          </a:p>
          <a:p>
            <a:pPr lvl="1" indent="0" algn="l">
              <a:buNone/>
            </a:pPr>
            <a:r>
              <a:rPr lang="en-US" altLang="zh-CN" sz="1400">
                <a:ea typeface="宋体" pitchFamily="2" charset="-122"/>
              </a:rPr>
              <a:t>2. </a:t>
            </a:r>
            <a:r>
              <a:rPr lang="zh-CN" altLang="en-US" sz="1400">
                <a:ea typeface="宋体" pitchFamily="2" charset="-122"/>
              </a:rPr>
              <a:t>加</a:t>
            </a:r>
            <a:r>
              <a:rPr lang="zh-CN" altLang="en-US" sz="1400" b="1">
                <a:solidFill>
                  <a:srgbClr val="FF0000"/>
                </a:solidFill>
                <a:ea typeface="宋体" pitchFamily="2" charset="-122"/>
              </a:rPr>
              <a:t>垂直面的</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时，存在一个</a:t>
            </a:r>
            <a:r>
              <a:rPr lang="en-US" altLang="zh-CN" sz="1400" b="1">
                <a:solidFill>
                  <a:srgbClr val="FF0000"/>
                </a:solidFill>
                <a:ea typeface="宋体" pitchFamily="2" charset="-122"/>
              </a:rPr>
              <a:t>breathing mode</a:t>
            </a:r>
            <a:endParaRPr lang="en-US" altLang="zh-CN" sz="1400">
              <a:ea typeface="宋体" pitchFamily="2" charset="-122"/>
            </a:endParaRPr>
          </a:p>
          <a:p>
            <a:pPr lvl="1" indent="0" algn="l">
              <a:buNone/>
            </a:pPr>
            <a:r>
              <a:rPr lang="en-US" altLang="zh-CN" sz="1400">
                <a:ea typeface="宋体" pitchFamily="2" charset="-122"/>
              </a:rPr>
              <a:t>3. </a:t>
            </a:r>
            <a:r>
              <a:rPr lang="zh-CN" altLang="en-US" sz="1400">
                <a:ea typeface="宋体" pitchFamily="2" charset="-122"/>
              </a:rPr>
              <a:t>激发这些模式会进一步导致</a:t>
            </a:r>
            <a:r>
              <a:rPr lang="en-US" altLang="zh-CN" sz="1400">
                <a:ea typeface="宋体" pitchFamily="2" charset="-122"/>
              </a:rPr>
              <a:t>sk</a:t>
            </a:r>
            <a:r>
              <a:rPr lang="zh-CN" altLang="en-US" sz="1400">
                <a:ea typeface="宋体" pitchFamily="2" charset="-122"/>
              </a:rPr>
              <a:t>晶格相的熔解</a:t>
            </a:r>
            <a:endParaRPr lang="zh-CN" altLang="en-US" sz="1400">
              <a:ea typeface="宋体" pitchFamily="2" charset="-122"/>
            </a:endParaRPr>
          </a:p>
        </p:txBody>
      </p:sp>
      <p:sp>
        <p:nvSpPr>
          <p:cNvPr id="2" name="Text Box 1"/>
          <p:cNvSpPr txBox="true"/>
          <p:nvPr/>
        </p:nvSpPr>
        <p:spPr>
          <a:xfrm>
            <a:off x="5572125" y="584200"/>
            <a:ext cx="1861820" cy="275590"/>
          </a:xfrm>
          <a:prstGeom prst="rect">
            <a:avLst/>
          </a:prstGeom>
          <a:noFill/>
        </p:spPr>
        <p:txBody>
          <a:bodyPr wrap="square" rtlCol="0">
            <a:spAutoFit/>
          </a:bodyPr>
          <a:p>
            <a:r>
              <a:rPr sz="1200"/>
              <a:t>PRL 108, 017601 (2012)</a:t>
            </a:r>
            <a:endParaRPr sz="1200"/>
          </a:p>
        </p:txBody>
      </p:sp>
      <p:pic>
        <p:nvPicPr>
          <p:cNvPr id="3" name="Picture 2" descr="1"/>
          <p:cNvPicPr>
            <a:picLocks noChangeAspect="true"/>
          </p:cNvPicPr>
          <p:nvPr/>
        </p:nvPicPr>
        <p:blipFill>
          <a:blip r:embed="rId1"/>
          <a:stretch>
            <a:fillRect/>
          </a:stretch>
        </p:blipFill>
        <p:spPr>
          <a:xfrm>
            <a:off x="228600" y="1791970"/>
            <a:ext cx="2854960" cy="821690"/>
          </a:xfrm>
          <a:prstGeom prst="rect">
            <a:avLst/>
          </a:prstGeom>
        </p:spPr>
      </p:pic>
      <p:pic>
        <p:nvPicPr>
          <p:cNvPr id="5" name="Picture 4" descr="/home/ligy/Pictures/1.png1"/>
          <p:cNvPicPr>
            <a:picLocks noChangeAspect="true"/>
          </p:cNvPicPr>
          <p:nvPr/>
        </p:nvPicPr>
        <p:blipFill>
          <a:blip r:embed="rId2"/>
          <a:srcRect/>
          <a:stretch>
            <a:fillRect/>
          </a:stretch>
        </p:blipFill>
        <p:spPr>
          <a:xfrm>
            <a:off x="313690" y="3255645"/>
            <a:ext cx="3405505" cy="507365"/>
          </a:xfrm>
          <a:prstGeom prst="rect">
            <a:avLst/>
          </a:prstGeom>
        </p:spPr>
      </p:pic>
      <p:sp>
        <p:nvSpPr>
          <p:cNvPr id="6" name="Text Box 5"/>
          <p:cNvSpPr txBox="true"/>
          <p:nvPr/>
        </p:nvSpPr>
        <p:spPr>
          <a:xfrm>
            <a:off x="228600" y="2560320"/>
            <a:ext cx="3575685" cy="737235"/>
          </a:xfrm>
          <a:prstGeom prst="rect">
            <a:avLst/>
          </a:prstGeom>
          <a:noFill/>
        </p:spPr>
        <p:txBody>
          <a:bodyPr wrap="none" rtlCol="0">
            <a:spAutoFit/>
          </a:bodyPr>
          <a:p>
            <a:pPr algn="l"/>
            <a:r>
              <a:rPr lang="zh-CN" altLang="en-US" sz="1400" b="1">
                <a:ea typeface="宋体" pitchFamily="2" charset="-122"/>
              </a:rPr>
              <a:t>计算</a:t>
            </a:r>
            <a:r>
              <a:rPr lang="zh-CN" altLang="en-US" sz="1400">
                <a:ea typeface="宋体" pitchFamily="2" charset="-122"/>
              </a:rPr>
              <a:t>：</a:t>
            </a:r>
            <a:r>
              <a:rPr lang="en-US" altLang="zh-CN" sz="1400">
                <a:ea typeface="宋体" pitchFamily="2" charset="-122"/>
              </a:rPr>
              <a:t>288</a:t>
            </a:r>
            <a:r>
              <a:rPr lang="en-US" altLang="en-US" sz="1400">
                <a:ea typeface="宋体" pitchFamily="2" charset="-122"/>
              </a:rPr>
              <a:t>x288</a:t>
            </a:r>
            <a:r>
              <a:rPr lang="zh-CN" altLang="en-US" sz="1400">
                <a:ea typeface="宋体" pitchFamily="2" charset="-122"/>
              </a:rPr>
              <a:t>个格点，</a:t>
            </a:r>
            <a:r>
              <a:rPr lang="en-US" altLang="zh-CN" sz="1400">
                <a:ea typeface="宋体" pitchFamily="2" charset="-122"/>
              </a:rPr>
              <a:t>alpha=0.04, 0.004, </a:t>
            </a:r>
            <a:endParaRPr lang="en-US" altLang="zh-CN" sz="1400">
              <a:ea typeface="宋体" pitchFamily="2" charset="-122"/>
            </a:endParaRPr>
          </a:p>
          <a:p>
            <a:pPr algn="l"/>
            <a:r>
              <a:rPr lang="zh-CN" altLang="en-US" sz="1400">
                <a:ea typeface="宋体" pitchFamily="2" charset="-122"/>
              </a:rPr>
              <a:t>先用</a:t>
            </a:r>
            <a:r>
              <a:rPr lang="en-US" altLang="zh-CN" sz="1400">
                <a:ea typeface="宋体" pitchFamily="2" charset="-122"/>
              </a:rPr>
              <a:t>MC</a:t>
            </a:r>
            <a:r>
              <a:rPr lang="zh-CN" altLang="en-US" sz="1400">
                <a:ea typeface="宋体" pitchFamily="2" charset="-122"/>
              </a:rPr>
              <a:t>热化，再用</a:t>
            </a:r>
            <a:r>
              <a:rPr lang="en-US" altLang="zh-CN" sz="1400">
                <a:ea typeface="宋体" pitchFamily="2" charset="-122"/>
              </a:rPr>
              <a:t>LLG</a:t>
            </a:r>
            <a:r>
              <a:rPr lang="zh-CN" altLang="en-US" sz="1400">
                <a:ea typeface="宋体" pitchFamily="2" charset="-122"/>
              </a:rPr>
              <a:t>迟豫来得到相图。</a:t>
            </a:r>
            <a:endParaRPr lang="zh-CN" altLang="en-US" sz="1400">
              <a:ea typeface="宋体" pitchFamily="2" charset="-122"/>
            </a:endParaRPr>
          </a:p>
          <a:p>
            <a:pPr algn="l"/>
            <a:r>
              <a:rPr lang="en-US" altLang="zh-CN" sz="1400">
                <a:ea typeface="宋体" pitchFamily="2" charset="-122"/>
              </a:rPr>
              <a:t>sk</a:t>
            </a:r>
            <a:r>
              <a:rPr lang="zh-CN" altLang="en-US" sz="1400">
                <a:ea typeface="宋体" pitchFamily="2" charset="-122"/>
              </a:rPr>
              <a:t>直徑为</a:t>
            </a:r>
            <a:r>
              <a:rPr lang="en-US" altLang="zh-CN" sz="1400">
                <a:ea typeface="宋体" pitchFamily="2" charset="-122"/>
              </a:rPr>
              <a:t>100</a:t>
            </a:r>
            <a:r>
              <a:rPr lang="zh-CN" altLang="en-US" sz="1400">
                <a:ea typeface="宋体" pitchFamily="2" charset="-122"/>
              </a:rPr>
              <a:t>个格点，用</a:t>
            </a:r>
            <a:r>
              <a:rPr lang="en-US" altLang="zh-CN" sz="1400">
                <a:ea typeface="宋体" pitchFamily="2" charset="-122"/>
              </a:rPr>
              <a:t>4th Runge-Kutta</a:t>
            </a:r>
            <a:r>
              <a:rPr lang="zh-CN" altLang="en-US" sz="1400">
                <a:ea typeface="宋体" pitchFamily="2" charset="-122"/>
              </a:rPr>
              <a:t>方法</a:t>
            </a:r>
            <a:endParaRPr lang="zh-CN" altLang="en-US" sz="1400">
              <a:ea typeface="宋体" pitchFamily="2" charset="-122"/>
            </a:endParaRPr>
          </a:p>
        </p:txBody>
      </p:sp>
      <p:pic>
        <p:nvPicPr>
          <p:cNvPr id="7" name="Picture 6" descr="1"/>
          <p:cNvPicPr>
            <a:picLocks noChangeAspect="true"/>
          </p:cNvPicPr>
          <p:nvPr/>
        </p:nvPicPr>
        <p:blipFill>
          <a:blip r:embed="rId3"/>
          <a:stretch>
            <a:fillRect/>
          </a:stretch>
        </p:blipFill>
        <p:spPr>
          <a:xfrm>
            <a:off x="3286760" y="1985010"/>
            <a:ext cx="987425" cy="217805"/>
          </a:xfrm>
          <a:prstGeom prst="rect">
            <a:avLst/>
          </a:prstGeom>
        </p:spPr>
      </p:pic>
      <p:pic>
        <p:nvPicPr>
          <p:cNvPr id="8" name="Picture 7" descr="1"/>
          <p:cNvPicPr>
            <a:picLocks noChangeAspect="true"/>
          </p:cNvPicPr>
          <p:nvPr/>
        </p:nvPicPr>
        <p:blipFill>
          <a:blip r:embed="rId4"/>
          <a:stretch>
            <a:fillRect/>
          </a:stretch>
        </p:blipFill>
        <p:spPr>
          <a:xfrm>
            <a:off x="186055" y="3820160"/>
            <a:ext cx="3793490" cy="596900"/>
          </a:xfrm>
          <a:prstGeom prst="rect">
            <a:avLst/>
          </a:prstGeom>
        </p:spPr>
      </p:pic>
      <p:pic>
        <p:nvPicPr>
          <p:cNvPr id="9" name="Picture 8" descr="1"/>
          <p:cNvPicPr>
            <a:picLocks noChangeAspect="true"/>
          </p:cNvPicPr>
          <p:nvPr/>
        </p:nvPicPr>
        <p:blipFill>
          <a:blip r:embed="rId5"/>
          <a:stretch>
            <a:fillRect/>
          </a:stretch>
        </p:blipFill>
        <p:spPr>
          <a:xfrm>
            <a:off x="4343400" y="1409065"/>
            <a:ext cx="3209290" cy="1946275"/>
          </a:xfrm>
          <a:prstGeom prst="rect">
            <a:avLst/>
          </a:prstGeom>
        </p:spPr>
      </p:pic>
      <p:pic>
        <p:nvPicPr>
          <p:cNvPr id="10" name="Picture 9" descr="/home/ligy/Pictures/1.png1"/>
          <p:cNvPicPr>
            <a:picLocks noChangeAspect="true"/>
          </p:cNvPicPr>
          <p:nvPr/>
        </p:nvPicPr>
        <p:blipFill>
          <a:blip r:embed="rId6"/>
          <a:srcRect/>
          <a:stretch>
            <a:fillRect/>
          </a:stretch>
        </p:blipFill>
        <p:spPr>
          <a:xfrm>
            <a:off x="78105" y="4466590"/>
            <a:ext cx="7112635" cy="116014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785495"/>
            <a:ext cx="7343140" cy="1568450"/>
          </a:xfrm>
          <a:prstGeom prst="rect">
            <a:avLst/>
          </a:prstGeom>
          <a:noFill/>
        </p:spPr>
        <p:txBody>
          <a:bodyPr wrap="none" rtlCol="0">
            <a:spAutoFit/>
          </a:bodyPr>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sk被发现于有DMI的手性晶格磁体中，如MnSi, Fe</a:t>
            </a:r>
            <a:r>
              <a:rPr lang="en-US" altLang="en-US" sz="1000" dirty="0">
                <a:solidFill>
                  <a:schemeClr val="tx1"/>
                </a:solidFill>
                <a:latin typeface="+mj-lt"/>
                <a:ea typeface="宋体" pitchFamily="2" charset="-122"/>
              </a:rPr>
              <a:t>1-x</a:t>
            </a:r>
            <a:r>
              <a:rPr lang="en-US" altLang="en-US" sz="1600" dirty="0">
                <a:solidFill>
                  <a:schemeClr val="tx1"/>
                </a:solidFill>
                <a:latin typeface="+mj-lt"/>
                <a:ea typeface="宋体" pitchFamily="2" charset="-122"/>
              </a:rPr>
              <a:t>Co</a:t>
            </a:r>
            <a:r>
              <a:rPr lang="en-US" altLang="en-US" sz="1000" dirty="0">
                <a:solidFill>
                  <a:schemeClr val="tx1"/>
                </a:solidFill>
                <a:latin typeface="+mj-lt"/>
                <a:ea typeface="宋体" pitchFamily="2" charset="-122"/>
              </a:rPr>
              <a:t>x</a:t>
            </a:r>
            <a:r>
              <a:rPr lang="en-US" altLang="en-US" sz="1600" dirty="0">
                <a:solidFill>
                  <a:schemeClr val="tx1"/>
                </a:solidFill>
                <a:latin typeface="+mj-lt"/>
                <a:ea typeface="宋体" pitchFamily="2" charset="-122"/>
              </a:rPr>
              <a:t>Si，FeGe</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DMI会自然地导致螺旋序（helical order，HL）</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中子散射实验发现，</a:t>
            </a:r>
            <a:r>
              <a:rPr lang="en-US" altLang="en-US" sz="1600" dirty="0">
                <a:solidFill>
                  <a:srgbClr val="FF0000"/>
                </a:solidFill>
                <a:latin typeface="+mj-lt"/>
                <a:ea typeface="宋体" pitchFamily="2" charset="-122"/>
              </a:rPr>
              <a:t>块体材料</a:t>
            </a:r>
            <a:r>
              <a:rPr lang="en-US" altLang="en-US" sz="1600" dirty="0">
                <a:solidFill>
                  <a:schemeClr val="tx1"/>
                </a:solidFill>
                <a:latin typeface="+mj-lt"/>
                <a:ea typeface="宋体" pitchFamily="2" charset="-122"/>
              </a:rPr>
              <a:t>在外加磁场下，HL会变成三角sk晶格(SkX)。</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（出现在很窄的B-T相图区域）</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二维系统中SkX相会更加稳定</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实验发现超低的电流密度可以驱动SkX的平动与旋转，并存在一个电流临界值</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50990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1"/>
          <p:cNvPicPr>
            <a:picLocks noChangeAspect="true"/>
          </p:cNvPicPr>
          <p:nvPr/>
        </p:nvPicPr>
        <p:blipFill>
          <a:blip r:embed="rId1"/>
          <a:stretch>
            <a:fillRect/>
          </a:stretch>
        </p:blipFill>
        <p:spPr>
          <a:xfrm>
            <a:off x="443865" y="2353945"/>
            <a:ext cx="2741295" cy="2249170"/>
          </a:xfrm>
          <a:prstGeom prst="rect">
            <a:avLst/>
          </a:prstGeom>
        </p:spPr>
      </p:pic>
      <p:cxnSp>
        <p:nvCxnSpPr>
          <p:cNvPr id="15" name="Straight Arrow Connector 14"/>
          <p:cNvCxnSpPr/>
          <p:nvPr/>
        </p:nvCxnSpPr>
        <p:spPr>
          <a:xfrm flipV="true">
            <a:off x="3025775" y="2579370"/>
            <a:ext cx="666750" cy="42037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3578860" y="2353945"/>
            <a:ext cx="3223260" cy="337185"/>
          </a:xfrm>
          <a:prstGeom prst="rect">
            <a:avLst/>
          </a:prstGeom>
          <a:noFill/>
        </p:spPr>
        <p:txBody>
          <a:bodyPr wrap="none" rtlCol="0">
            <a:spAutoFit/>
          </a:bodyPr>
          <a:p>
            <a:r>
              <a:rPr lang="en-US" altLang="en-US" sz="1600" b="1">
                <a:solidFill>
                  <a:srgbClr val="FF0000"/>
                </a:solidFill>
              </a:rPr>
              <a:t>普适</a:t>
            </a:r>
            <a:r>
              <a:rPr lang="en-US" altLang="en-US" sz="1600"/>
              <a:t>，与alpha,beta,杂质情况无关</a:t>
            </a:r>
            <a:endParaRPr lang="en-US" altLang="en-US" sz="1600"/>
          </a:p>
        </p:txBody>
      </p:sp>
      <p:pic>
        <p:nvPicPr>
          <p:cNvPr id="6" name="Picture 5" descr="1"/>
          <p:cNvPicPr>
            <a:picLocks noChangeAspect="true"/>
          </p:cNvPicPr>
          <p:nvPr/>
        </p:nvPicPr>
        <p:blipFill>
          <a:blip r:embed="rId2"/>
          <a:stretch>
            <a:fillRect/>
          </a:stretch>
        </p:blipFill>
        <p:spPr>
          <a:xfrm>
            <a:off x="4222750" y="2854325"/>
            <a:ext cx="2740025" cy="1033780"/>
          </a:xfrm>
          <a:prstGeom prst="rect">
            <a:avLst/>
          </a:prstGeom>
        </p:spPr>
      </p:pic>
      <p:pic>
        <p:nvPicPr>
          <p:cNvPr id="7" name="Picture 6" descr="1"/>
          <p:cNvPicPr>
            <a:picLocks noChangeAspect="true"/>
          </p:cNvPicPr>
          <p:nvPr/>
        </p:nvPicPr>
        <p:blipFill>
          <a:blip r:embed="rId3"/>
          <a:stretch>
            <a:fillRect/>
          </a:stretch>
        </p:blipFill>
        <p:spPr>
          <a:xfrm>
            <a:off x="4222750" y="3961765"/>
            <a:ext cx="3048635" cy="701675"/>
          </a:xfrm>
          <a:prstGeom prst="rect">
            <a:avLst/>
          </a:prstGeom>
        </p:spPr>
      </p:pic>
      <p:sp>
        <p:nvSpPr>
          <p:cNvPr id="8" name="Text Box 7"/>
          <p:cNvSpPr txBox="true"/>
          <p:nvPr/>
        </p:nvSpPr>
        <p:spPr>
          <a:xfrm>
            <a:off x="3331210" y="2999740"/>
            <a:ext cx="995680" cy="337185"/>
          </a:xfrm>
          <a:prstGeom prst="rect">
            <a:avLst/>
          </a:prstGeom>
          <a:noFill/>
        </p:spPr>
        <p:txBody>
          <a:bodyPr wrap="none" rtlCol="0">
            <a:spAutoFit/>
          </a:bodyPr>
          <a:p>
            <a:r>
              <a:rPr lang="en-US" altLang="en-US" sz="1600"/>
              <a:t>哈密顿：</a:t>
            </a:r>
            <a:endParaRPr lang="en-US" altLang="en-US" sz="1600"/>
          </a:p>
        </p:txBody>
      </p:sp>
      <p:sp>
        <p:nvSpPr>
          <p:cNvPr id="9" name="Text Box 8"/>
          <p:cNvSpPr txBox="true"/>
          <p:nvPr/>
        </p:nvSpPr>
        <p:spPr>
          <a:xfrm>
            <a:off x="3362960" y="3888105"/>
            <a:ext cx="883285" cy="337185"/>
          </a:xfrm>
          <a:prstGeom prst="rect">
            <a:avLst/>
          </a:prstGeom>
          <a:noFill/>
        </p:spPr>
        <p:txBody>
          <a:bodyPr wrap="none" rtlCol="0">
            <a:spAutoFit/>
          </a:bodyPr>
          <a:p>
            <a:r>
              <a:rPr lang="en-US" altLang="en-US" sz="1600"/>
              <a:t>解LLG: </a:t>
            </a:r>
            <a:endParaRPr lang="en-US" altLang="en-US" sz="1600"/>
          </a:p>
        </p:txBody>
      </p:sp>
      <p:sp>
        <p:nvSpPr>
          <p:cNvPr id="10" name="Text Box 9"/>
          <p:cNvSpPr txBox="true"/>
          <p:nvPr/>
        </p:nvSpPr>
        <p:spPr>
          <a:xfrm>
            <a:off x="109220" y="4851400"/>
            <a:ext cx="6936740" cy="583565"/>
          </a:xfrm>
          <a:prstGeom prst="rect">
            <a:avLst/>
          </a:prstGeom>
          <a:noFill/>
        </p:spPr>
        <p:txBody>
          <a:bodyPr wrap="none" rtlCol="0">
            <a:spAutoFit/>
          </a:bodyPr>
          <a:p>
            <a:pPr marL="285750" indent="-285750">
              <a:buFont typeface="Arial" panose="02080604020202020204" pitchFamily="34" charset="0"/>
              <a:buChar char="•"/>
            </a:pPr>
            <a:r>
              <a:rPr lang="en-US" altLang="en-US" sz="1600"/>
              <a:t>当有杂质时，HL相会被杂质扭曲，它的运动是间歇性的</a:t>
            </a:r>
            <a:endParaRPr lang="en-US" altLang="en-US" sz="1600"/>
          </a:p>
          <a:p>
            <a:pPr marL="285750" indent="-285750">
              <a:buFont typeface="Arial" panose="02080604020202020204" pitchFamily="34" charset="0"/>
              <a:buChar char="•"/>
            </a:pPr>
            <a:r>
              <a:rPr lang="en-US" altLang="en-US" sz="1600"/>
              <a:t>SkX相中sk的可以扭曲，形变，中心旋转，以绕过杂质。但运动速度稳定</a:t>
            </a:r>
            <a:endParaRPr lang="en-US" altLang="en-US" sz="16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655955"/>
            <a:ext cx="7355205" cy="829945"/>
          </a:xfrm>
          <a:prstGeom prst="rect">
            <a:avLst/>
          </a:prstGeom>
          <a:noFill/>
        </p:spPr>
        <p:txBody>
          <a:bodyPr wrap="none" rtlCol="0">
            <a:spAutoFit/>
          </a:bodyPr>
          <a:p>
            <a:pPr marL="285750" indent="-285750" algn="l">
              <a:buFont typeface="Arial" panose="02080604020202020204" pitchFamily="34" charset="0"/>
              <a:buChar char="•"/>
            </a:pPr>
            <a:r>
              <a:rPr lang="en-US" altLang="en-US" sz="1600">
                <a:sym typeface="+mn-ea"/>
              </a:rPr>
              <a:t>分析：Thiele方程,Vs传导电子速度，Vd自旋结构的流速</a:t>
            </a:r>
            <a:endParaRPr lang="en-US" altLang="en-US" sz="1600"/>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在连续体极限下，通过假设自旋结构在流动过程中是刚性的，可以将LLG方程</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映射到平动模式：</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45656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home/ligy/Pictures/1.png1"/>
          <p:cNvPicPr>
            <a:picLocks noChangeAspect="true"/>
          </p:cNvPicPr>
          <p:nvPr/>
        </p:nvPicPr>
        <p:blipFill>
          <a:blip r:embed="rId1"/>
          <a:srcRect/>
          <a:stretch>
            <a:fillRect/>
          </a:stretch>
        </p:blipFill>
        <p:spPr>
          <a:xfrm>
            <a:off x="827405" y="3047365"/>
            <a:ext cx="1887220" cy="1221740"/>
          </a:xfrm>
          <a:prstGeom prst="rect">
            <a:avLst/>
          </a:prstGeom>
        </p:spPr>
      </p:pic>
      <p:sp>
        <p:nvSpPr>
          <p:cNvPr id="10" name="Text Box 9"/>
          <p:cNvSpPr txBox="true"/>
          <p:nvPr/>
        </p:nvSpPr>
        <p:spPr>
          <a:xfrm>
            <a:off x="109220" y="4514215"/>
            <a:ext cx="7244715" cy="1076325"/>
          </a:xfrm>
          <a:prstGeom prst="rect">
            <a:avLst/>
          </a:prstGeom>
          <a:noFill/>
        </p:spPr>
        <p:txBody>
          <a:bodyPr wrap="none" rtlCol="0">
            <a:spAutoFit/>
          </a:bodyPr>
          <a:p>
            <a:pPr marL="285750" indent="-285750">
              <a:buFont typeface="Arial" panose="02080604020202020204" pitchFamily="34" charset="0"/>
              <a:buChar char="•"/>
            </a:pPr>
            <a:r>
              <a:rPr lang="en-US" altLang="en-US" sz="1600"/>
              <a:t>alpha较小时，有                 即得到普适行为，alpha较大可能偏离普适行为</a:t>
            </a:r>
            <a:endParaRPr lang="en-US" altLang="en-US" sz="1600"/>
          </a:p>
          <a:p>
            <a:pPr marL="285750" indent="-285750">
              <a:buFont typeface="Arial" panose="02080604020202020204" pitchFamily="34" charset="0"/>
              <a:buChar char="•"/>
            </a:pPr>
            <a:r>
              <a:rPr lang="en-US" altLang="en-US" sz="1600"/>
              <a:t>对比了静态的sk与移动时的sk，证实它在运动时，确实没变，可以当作刚体</a:t>
            </a:r>
            <a:endParaRPr lang="en-US" altLang="en-US" sz="1600"/>
          </a:p>
          <a:p>
            <a:pPr marL="285750" indent="-285750">
              <a:buFont typeface="Arial" panose="02080604020202020204" pitchFamily="34" charset="0"/>
              <a:buChar char="•"/>
            </a:pPr>
            <a:r>
              <a:rPr lang="en-US" altLang="en-US" sz="1600"/>
              <a:t>方法：4-th Runge-Kutta解LLG，格点288x288，周期边界条件。初始构型由</a:t>
            </a:r>
            <a:endParaRPr lang="en-US" altLang="en-US" sz="1600"/>
          </a:p>
          <a:p>
            <a:pPr indent="0">
              <a:buFont typeface="Arial" panose="02080604020202020204" pitchFamily="34" charset="0"/>
              <a:buNone/>
            </a:pPr>
            <a:r>
              <a:rPr lang="en-US" altLang="en-US" sz="1600"/>
              <a:t>蒙卡热化，并用LLG不加驱动来迟豫，之后加恒定电流来观察自旋动力学。</a:t>
            </a:r>
            <a:endParaRPr lang="en-US" altLang="en-US" sz="1600"/>
          </a:p>
        </p:txBody>
      </p:sp>
      <p:pic>
        <p:nvPicPr>
          <p:cNvPr id="11" name="Picture 10" descr="1"/>
          <p:cNvPicPr>
            <a:picLocks noChangeAspect="true"/>
          </p:cNvPicPr>
          <p:nvPr/>
        </p:nvPicPr>
        <p:blipFill>
          <a:blip r:embed="rId2"/>
          <a:stretch>
            <a:fillRect/>
          </a:stretch>
        </p:blipFill>
        <p:spPr>
          <a:xfrm>
            <a:off x="2193290" y="1236980"/>
            <a:ext cx="2910205" cy="248920"/>
          </a:xfrm>
          <a:prstGeom prst="rect">
            <a:avLst/>
          </a:prstGeom>
        </p:spPr>
      </p:pic>
      <p:sp>
        <p:nvSpPr>
          <p:cNvPr id="12" name="Text Box 11"/>
          <p:cNvSpPr txBox="true"/>
          <p:nvPr/>
        </p:nvSpPr>
        <p:spPr>
          <a:xfrm>
            <a:off x="109220" y="2710180"/>
            <a:ext cx="1891030" cy="337185"/>
          </a:xfrm>
          <a:prstGeom prst="rect">
            <a:avLst/>
          </a:prstGeom>
          <a:noFill/>
        </p:spPr>
        <p:txBody>
          <a:bodyPr wrap="none" rtlCol="0">
            <a:spAutoFit/>
          </a:bodyPr>
          <a:p>
            <a:pPr marL="285750" indent="-285750">
              <a:buFont typeface="Arial" panose="02080604020202020204" pitchFamily="34" charset="0"/>
              <a:buChar char="•"/>
            </a:pPr>
            <a:r>
              <a:rPr lang="en-US" altLang="en-US" sz="1600"/>
              <a:t>当没有杂质时：</a:t>
            </a:r>
            <a:endParaRPr lang="en-US" altLang="en-US" sz="1600"/>
          </a:p>
        </p:txBody>
      </p:sp>
      <p:pic>
        <p:nvPicPr>
          <p:cNvPr id="13" name="Picture 12" descr="1"/>
          <p:cNvPicPr>
            <a:picLocks noChangeAspect="true"/>
          </p:cNvPicPr>
          <p:nvPr/>
        </p:nvPicPr>
        <p:blipFill>
          <a:blip r:embed="rId3"/>
          <a:stretch>
            <a:fillRect/>
          </a:stretch>
        </p:blipFill>
        <p:spPr>
          <a:xfrm>
            <a:off x="2233930" y="4610100"/>
            <a:ext cx="520700" cy="185420"/>
          </a:xfrm>
          <a:prstGeom prst="rect">
            <a:avLst/>
          </a:prstGeom>
        </p:spPr>
      </p:pic>
      <p:pic>
        <p:nvPicPr>
          <p:cNvPr id="16" name="Picture 15" descr="1"/>
          <p:cNvPicPr>
            <a:picLocks noChangeAspect="true"/>
          </p:cNvPicPr>
          <p:nvPr/>
        </p:nvPicPr>
        <p:blipFill>
          <a:blip r:embed="rId4"/>
          <a:stretch>
            <a:fillRect/>
          </a:stretch>
        </p:blipFill>
        <p:spPr>
          <a:xfrm>
            <a:off x="1420495" y="1535430"/>
            <a:ext cx="3986530" cy="772160"/>
          </a:xfrm>
          <a:prstGeom prst="rect">
            <a:avLst/>
          </a:prstGeom>
        </p:spPr>
      </p:pic>
      <p:pic>
        <p:nvPicPr>
          <p:cNvPr id="17" name="Picture 16" descr="1"/>
          <p:cNvPicPr>
            <a:picLocks noChangeAspect="true"/>
          </p:cNvPicPr>
          <p:nvPr/>
        </p:nvPicPr>
        <p:blipFill>
          <a:blip r:embed="rId5"/>
          <a:stretch>
            <a:fillRect/>
          </a:stretch>
        </p:blipFill>
        <p:spPr>
          <a:xfrm>
            <a:off x="970915" y="2307590"/>
            <a:ext cx="3046730" cy="445770"/>
          </a:xfrm>
          <a:prstGeom prst="rect">
            <a:avLst/>
          </a:prstGeom>
        </p:spPr>
      </p:pic>
      <p:pic>
        <p:nvPicPr>
          <p:cNvPr id="18" name="Picture 17" descr="1"/>
          <p:cNvPicPr>
            <a:picLocks noChangeAspect="true"/>
          </p:cNvPicPr>
          <p:nvPr/>
        </p:nvPicPr>
        <p:blipFill>
          <a:blip r:embed="rId6"/>
          <a:stretch>
            <a:fillRect/>
          </a:stretch>
        </p:blipFill>
        <p:spPr>
          <a:xfrm>
            <a:off x="2933700" y="2872105"/>
            <a:ext cx="3949065" cy="1440180"/>
          </a:xfrm>
          <a:prstGeom prst="rect">
            <a:avLst/>
          </a:prstGeom>
        </p:spPr>
      </p:pic>
      <p:sp>
        <p:nvSpPr>
          <p:cNvPr id="19" name="Text Box 18"/>
          <p:cNvSpPr txBox="true"/>
          <p:nvPr/>
        </p:nvSpPr>
        <p:spPr>
          <a:xfrm>
            <a:off x="3155950" y="4177030"/>
            <a:ext cx="3964940" cy="337185"/>
          </a:xfrm>
          <a:prstGeom prst="rect">
            <a:avLst/>
          </a:prstGeom>
          <a:noFill/>
        </p:spPr>
        <p:txBody>
          <a:bodyPr wrap="none" rtlCol="0">
            <a:spAutoFit/>
          </a:bodyPr>
          <a:p>
            <a:pPr indent="0">
              <a:buFont typeface="Arial" panose="02080604020202020204" pitchFamily="34" charset="0"/>
              <a:buNone/>
            </a:pPr>
            <a:r>
              <a:rPr lang="en-US" altLang="en-US" sz="1600">
                <a:solidFill>
                  <a:srgbClr val="FF0000"/>
                </a:solidFill>
              </a:rPr>
              <a:t>Thiele方程与LLG模拟的sk速度符合得很好</a:t>
            </a:r>
            <a:endParaRPr lang="en-US" altLang="en-US" sz="1600">
              <a:solidFill>
                <a:srgbClr val="FF0000"/>
              </a:solidFill>
            </a:endParaRPr>
          </a:p>
        </p:txBody>
      </p:sp>
      <p:pic>
        <p:nvPicPr>
          <p:cNvPr id="20" name="Picture 19" descr="1"/>
          <p:cNvPicPr>
            <a:picLocks noChangeAspect="true"/>
          </p:cNvPicPr>
          <p:nvPr/>
        </p:nvPicPr>
        <p:blipFill>
          <a:blip r:embed="rId7"/>
          <a:stretch>
            <a:fillRect/>
          </a:stretch>
        </p:blipFill>
        <p:spPr>
          <a:xfrm>
            <a:off x="4182110" y="2276475"/>
            <a:ext cx="2384425" cy="4603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817610" y="713856"/>
            <a:ext cx="5859780" cy="548640"/>
          </a:xfrm>
          <a:prstGeom prst="rect">
            <a:avLst/>
          </a:prstGeom>
          <a:noFill/>
        </p:spPr>
        <p:txBody>
          <a:bodyPr wrap="none" rtlCol="0" anchor="t">
            <a:spAutoFit/>
          </a:bodyPr>
          <a:p>
            <a:pPr algn="l"/>
            <a:r>
              <a:rPr lang="en-US" altLang="en-US" sz="1490"/>
              <a:t>自旋极化电流可以通过spin-transfer torque来驱动自旋结构的运动。</a:t>
            </a:r>
            <a:endParaRPr lang="en-US" altLang="en-US" sz="1490"/>
          </a:p>
          <a:p>
            <a:pPr algn="l"/>
            <a:r>
              <a:rPr lang="en-US" altLang="en-US" sz="1490"/>
              <a:t>所需电流很大，产生大量joule热。零温下，电流驱动的自旋动力学：</a:t>
            </a:r>
            <a:endParaRPr lang="en-US" altLang="en-US" sz="1490"/>
          </a:p>
        </p:txBody>
      </p:sp>
      <p:sp>
        <p:nvSpPr>
          <p:cNvPr id="16" name="Text Box 15"/>
          <p:cNvSpPr txBox="true"/>
          <p:nvPr/>
        </p:nvSpPr>
        <p:spPr>
          <a:xfrm>
            <a:off x="2590182" y="170642"/>
            <a:ext cx="2433320" cy="396875"/>
          </a:xfrm>
          <a:prstGeom prst="rect">
            <a:avLst/>
          </a:prstGeom>
          <a:noFill/>
        </p:spPr>
        <p:txBody>
          <a:bodyPr wrap="none" rtlCol="0" anchor="t">
            <a:spAutoFit/>
          </a:bodyPr>
          <a:p>
            <a:pPr algn="l"/>
            <a:r>
              <a:rPr lang="en-US" altLang="en-US" sz="1985" b="1" dirty="0">
                <a:latin typeface="Times New Roman" panose="02020603050405020304" charset="0"/>
                <a:cs typeface="Times New Roman" panose="02020603050405020304" charset="0"/>
                <a:sym typeface="+mn-ea"/>
              </a:rPr>
              <a:t>STT驱动的</a:t>
            </a:r>
            <a:r>
              <a:rPr lang="en-US" altLang="en-US" sz="1985" b="1">
                <a:sym typeface="+mn-ea"/>
              </a:rPr>
              <a:t>自旋结构</a:t>
            </a:r>
            <a:endParaRPr lang="en-US" altLang="en-US" sz="1985" b="1" dirty="0">
              <a:latin typeface="Times New Roman" panose="02020603050405020304" charset="0"/>
              <a:cs typeface="Times New Roman" panose="02020603050405020304" charset="0"/>
              <a:sym typeface="+mn-ea"/>
            </a:endParaRPr>
          </a:p>
        </p:txBody>
      </p:sp>
      <p:pic>
        <p:nvPicPr>
          <p:cNvPr id="5" name="Picture 4" descr="/home/ligy/Pictures/1.png1"/>
          <p:cNvPicPr>
            <a:picLocks noChangeAspect="true"/>
          </p:cNvPicPr>
          <p:nvPr/>
        </p:nvPicPr>
        <p:blipFill>
          <a:blip r:embed="rId1"/>
          <a:srcRect/>
          <a:stretch>
            <a:fillRect/>
          </a:stretch>
        </p:blipFill>
        <p:spPr>
          <a:xfrm>
            <a:off x="1687094" y="1421838"/>
            <a:ext cx="4187806" cy="2302348"/>
          </a:xfrm>
          <a:prstGeom prst="rect">
            <a:avLst/>
          </a:prstGeom>
        </p:spPr>
      </p:pic>
      <p:sp>
        <p:nvSpPr>
          <p:cNvPr id="6" name="Text Box 5"/>
          <p:cNvSpPr txBox="true"/>
          <p:nvPr/>
        </p:nvSpPr>
        <p:spPr>
          <a:xfrm>
            <a:off x="817610" y="4025040"/>
            <a:ext cx="6301661" cy="1006475"/>
          </a:xfrm>
          <a:prstGeom prst="rect">
            <a:avLst/>
          </a:prstGeom>
          <a:noFill/>
        </p:spPr>
        <p:txBody>
          <a:bodyPr wrap="square" rtlCol="0" anchor="t">
            <a:spAutoFit/>
          </a:bodyPr>
          <a:p>
            <a:r>
              <a:rPr lang="en-US" altLang="en-US" sz="1490">
                <a:sym typeface="+mn-ea"/>
              </a:rPr>
              <a:t>传导电子自旋与局域磁矩作用的微观机制：</a:t>
            </a:r>
            <a:endParaRPr lang="en-US" altLang="en-US" sz="1490">
              <a:sym typeface="+mn-ea"/>
            </a:endParaRPr>
          </a:p>
          <a:p>
            <a:pPr marL="285750" indent="-285750">
              <a:buFont typeface="Arial" panose="02080604020202020204" pitchFamily="34" charset="0"/>
              <a:buChar char="•"/>
            </a:pPr>
            <a:r>
              <a:rPr lang="en-US" altLang="en-US" sz="1490">
                <a:sym typeface="+mn-ea"/>
              </a:rPr>
              <a:t>Hund规则耦合</a:t>
            </a:r>
            <a:endParaRPr lang="en-US" altLang="en-US" sz="1490">
              <a:sym typeface="+mn-ea"/>
            </a:endParaRPr>
          </a:p>
          <a:p>
            <a:pPr marL="285750" indent="-285750">
              <a:buFont typeface="Arial" panose="02080604020202020204" pitchFamily="34" charset="0"/>
              <a:buChar char="•"/>
            </a:pPr>
            <a:r>
              <a:rPr lang="en-US" altLang="en-US" sz="1490">
                <a:sym typeface="+mn-ea"/>
              </a:rPr>
              <a:t>自旋局域交换Jsd.</a:t>
            </a:r>
            <a:endParaRPr lang="en-US" altLang="en-US" sz="1490">
              <a:sym typeface="+mn-ea"/>
            </a:endParaRPr>
          </a:p>
          <a:p>
            <a:endParaRPr lang="en-US" altLang="en-US" sz="1490"/>
          </a:p>
        </p:txBody>
      </p:sp>
      <p:sp>
        <p:nvSpPr>
          <p:cNvPr id="8" name="Text Box 7"/>
          <p:cNvSpPr txBox="true"/>
          <p:nvPr/>
        </p:nvSpPr>
        <p:spPr>
          <a:xfrm>
            <a:off x="72563" y="2005169"/>
            <a:ext cx="1417320" cy="295910"/>
          </a:xfrm>
          <a:prstGeom prst="rect">
            <a:avLst/>
          </a:prstGeom>
          <a:noFill/>
        </p:spPr>
        <p:txBody>
          <a:bodyPr wrap="none" rtlCol="0" anchor="t">
            <a:spAutoFit/>
          </a:bodyPr>
          <a:p>
            <a:r>
              <a:rPr lang="en-US" altLang="en-US" sz="1325">
                <a:sym typeface="+mn-ea"/>
              </a:rPr>
              <a:t>Gilber damping项</a:t>
            </a:r>
            <a:endParaRPr lang="en-US" altLang="en-US" sz="1325">
              <a:sym typeface="+mn-ea"/>
            </a:endParaRPr>
          </a:p>
        </p:txBody>
      </p:sp>
      <p:sp>
        <p:nvSpPr>
          <p:cNvPr id="9" name="Oval 8"/>
          <p:cNvSpPr/>
          <p:nvPr/>
        </p:nvSpPr>
        <p:spPr>
          <a:xfrm>
            <a:off x="3451266" y="1397161"/>
            <a:ext cx="907288"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0" name="Straight Arrow Connector 9"/>
          <p:cNvCxnSpPr/>
          <p:nvPr/>
        </p:nvCxnSpPr>
        <p:spPr>
          <a:xfrm flipH="true">
            <a:off x="1476024" y="1733193"/>
            <a:ext cx="1975242" cy="32238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4398982" y="1397161"/>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2" name="Straight Arrow Connector 11"/>
          <p:cNvCxnSpPr>
            <a:endCxn id="13" idx="1"/>
          </p:cNvCxnSpPr>
          <p:nvPr/>
        </p:nvCxnSpPr>
        <p:spPr>
          <a:xfrm>
            <a:off x="4995965" y="1980871"/>
            <a:ext cx="491448" cy="29035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5487413" y="2123306"/>
            <a:ext cx="2026172" cy="295910"/>
          </a:xfrm>
          <a:prstGeom prst="rect">
            <a:avLst/>
          </a:prstGeom>
          <a:noFill/>
        </p:spPr>
        <p:txBody>
          <a:bodyPr wrap="square" rtlCol="0" anchor="t">
            <a:spAutoFit/>
          </a:bodyPr>
          <a:p>
            <a:pPr algn="l"/>
            <a:r>
              <a:rPr lang="en-US" altLang="en-US" sz="1325">
                <a:sym typeface="+mn-ea"/>
              </a:rPr>
              <a:t>spin-transfer torque项</a:t>
            </a:r>
            <a:endParaRPr lang="en-US" altLang="en-US" sz="1325">
              <a:sym typeface="+mn-ea"/>
            </a:endParaRPr>
          </a:p>
        </p:txBody>
      </p:sp>
      <p:sp>
        <p:nvSpPr>
          <p:cNvPr id="14" name="Oval 13"/>
          <p:cNvSpPr/>
          <p:nvPr/>
        </p:nvSpPr>
        <p:spPr>
          <a:xfrm>
            <a:off x="3106832" y="1826652"/>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5" name="Straight Arrow Connector 14"/>
          <p:cNvCxnSpPr/>
          <p:nvPr/>
        </p:nvCxnSpPr>
        <p:spPr>
          <a:xfrm>
            <a:off x="4210489" y="2183162"/>
            <a:ext cx="2109655" cy="93354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6379475" y="2903532"/>
            <a:ext cx="1027430" cy="500380"/>
          </a:xfrm>
          <a:prstGeom prst="rect">
            <a:avLst/>
          </a:prstGeom>
          <a:noFill/>
        </p:spPr>
        <p:txBody>
          <a:bodyPr wrap="none" rtlCol="0" anchor="t">
            <a:spAutoFit/>
          </a:bodyPr>
          <a:p>
            <a:pPr algn="l"/>
            <a:r>
              <a:rPr lang="en-US" altLang="en-US" sz="1325">
                <a:sym typeface="+mn-ea"/>
              </a:rPr>
              <a:t>beta项，</a:t>
            </a:r>
            <a:endParaRPr lang="en-US" altLang="en-US" sz="1325">
              <a:sym typeface="+mn-ea"/>
            </a:endParaRPr>
          </a:p>
          <a:p>
            <a:pPr algn="l"/>
            <a:r>
              <a:rPr lang="en-US" altLang="en-US" sz="1325">
                <a:sym typeface="+mn-ea"/>
              </a:rPr>
              <a:t>非绝热耦合</a:t>
            </a:r>
            <a:endParaRPr lang="en-US" altLang="en-US" sz="1325">
              <a:sym typeface="+mn-ea"/>
            </a:endParaRPr>
          </a:p>
        </p:txBody>
      </p:sp>
      <p:sp>
        <p:nvSpPr>
          <p:cNvPr id="18" name="Text Box 17"/>
          <p:cNvSpPr txBox="true"/>
          <p:nvPr/>
        </p:nvSpPr>
        <p:spPr>
          <a:xfrm>
            <a:off x="4897755" y="515620"/>
            <a:ext cx="2616200" cy="269240"/>
          </a:xfrm>
          <a:prstGeom prst="rect">
            <a:avLst/>
          </a:prstGeom>
          <a:noFill/>
        </p:spPr>
        <p:txBody>
          <a:bodyPr wrap="square" rtlCol="0" anchor="t">
            <a:spAutoFit/>
          </a:bodyPr>
          <a:p>
            <a:r>
              <a:rPr lang="en-US" sz="1160"/>
              <a:t>Nature Communications, 4, 1463 </a:t>
            </a:r>
            <a:r>
              <a:rPr lang="en-US" altLang="en-US" sz="1160"/>
              <a:t>(2013)</a:t>
            </a:r>
            <a:endParaRPr lang="en-US" altLang="en-US" sz="116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336067" y="129106"/>
            <a:ext cx="6888480" cy="460375"/>
          </a:xfrm>
          <a:prstGeom prst="rect">
            <a:avLst/>
          </a:prstGeom>
          <a:noFill/>
        </p:spPr>
        <p:txBody>
          <a:bodyPr wrap="none" rtlCol="0">
            <a:spAutoFit/>
          </a:bodyPr>
          <a:p>
            <a:r>
              <a:rPr lang="en-US" altLang="en-US" sz="2400" dirty="0">
                <a:latin typeface="+mj-lt"/>
                <a:ea typeface="宋体" pitchFamily="2" charset="-122"/>
              </a:rPr>
              <a:t>纳米结构中孤立磁sk的成核、稳定及电流驱动运动</a:t>
            </a:r>
            <a:endParaRPr lang="en-US" altLang="en-US" sz="2400" dirty="0">
              <a:latin typeface="+mj-lt"/>
              <a:ea typeface="宋体" pitchFamily="2" charset="-122"/>
            </a:endParaRPr>
          </a:p>
        </p:txBody>
      </p:sp>
      <p:sp>
        <p:nvSpPr>
          <p:cNvPr id="4" name="Text Box 3"/>
          <p:cNvSpPr txBox="true"/>
          <p:nvPr/>
        </p:nvSpPr>
        <p:spPr>
          <a:xfrm>
            <a:off x="102235" y="744855"/>
            <a:ext cx="73558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SkX最初被发现于块体材料中，但最近更多地发现于薄膜材料。</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它由邻近的强SOC作用诱导的界面DMI导致</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界面DMI导致Neel态sk，块体DMI导致Bloch态sk[23]，如MnSi，D12垂直于r12,在平面内</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界面sk的参数可调，用离子照射改变各向异性K，增加界面厚度以减少DMI。</a:t>
            </a:r>
            <a:endParaRPr lang="en-US" altLang="en-US" sz="1400" dirty="0">
              <a:solidFill>
                <a:schemeClr val="tx1"/>
              </a:solidFill>
              <a:latin typeface="+mj-lt"/>
              <a:ea typeface="宋体" pitchFamily="2" charset="-122"/>
            </a:endParaRPr>
          </a:p>
        </p:txBody>
      </p:sp>
      <p:sp>
        <p:nvSpPr>
          <p:cNvPr id="2" name="Text Box 1"/>
          <p:cNvSpPr txBox="true"/>
          <p:nvPr/>
        </p:nvSpPr>
        <p:spPr>
          <a:xfrm>
            <a:off x="5158105" y="509905"/>
            <a:ext cx="2383790" cy="275590"/>
          </a:xfrm>
          <a:prstGeom prst="rect">
            <a:avLst/>
          </a:prstGeom>
          <a:noFill/>
        </p:spPr>
        <p:txBody>
          <a:bodyPr wrap="square" rtlCol="0">
            <a:spAutoFit/>
          </a:bodyPr>
          <a:p>
            <a:r>
              <a:rPr lang="en-US" altLang="en-US" sz="1200"/>
              <a:t>Nat. Nanotechnol. 8, 839 (2013)</a:t>
            </a:r>
            <a:endParaRPr lang="en-US" altLang="en-US" sz="1200"/>
          </a:p>
        </p:txBody>
      </p:sp>
      <p:pic>
        <p:nvPicPr>
          <p:cNvPr id="22" name="Picture 21" descr="1"/>
          <p:cNvPicPr>
            <a:picLocks noChangeAspect="true"/>
          </p:cNvPicPr>
          <p:nvPr/>
        </p:nvPicPr>
        <p:blipFill>
          <a:blip r:embed="rId1"/>
          <a:stretch>
            <a:fillRect/>
          </a:stretch>
        </p:blipFill>
        <p:spPr>
          <a:xfrm>
            <a:off x="2954020" y="1403350"/>
            <a:ext cx="1289685" cy="21272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7225030" cy="1599565"/>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研究薄膜中的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数值发现：单个</a:t>
            </a:r>
            <a:r>
              <a:rPr lang="en-US" altLang="zh-CN" sz="1400">
                <a:ea typeface="宋体" pitchFamily="2" charset="-122"/>
              </a:rPr>
              <a:t>sk</a:t>
            </a:r>
            <a:r>
              <a:rPr lang="zh-CN" altLang="en-US" sz="1400">
                <a:ea typeface="宋体" pitchFamily="2" charset="-122"/>
              </a:rPr>
              <a:t>和多</a:t>
            </a:r>
            <a:r>
              <a:rPr lang="en-US" altLang="zh-CN" sz="1400">
                <a:ea typeface="宋体" pitchFamily="2" charset="-122"/>
              </a:rPr>
              <a:t>sk</a:t>
            </a:r>
            <a:r>
              <a:rPr lang="zh-CN" altLang="en-US" sz="1400">
                <a:ea typeface="宋体" pitchFamily="2" charset="-122"/>
              </a:rPr>
              <a:t>都向高温度方向运动，与粒子的扩散相反，与磁畴壁运动类似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解释：基于</a:t>
            </a:r>
            <a:r>
              <a:rPr lang="en-US" altLang="zh-CN" sz="1400">
                <a:ea typeface="宋体" pitchFamily="2" charset="-122"/>
              </a:rPr>
              <a:t>magnon</a:t>
            </a:r>
            <a:r>
              <a:rPr lang="zh-CN" altLang="en-US" sz="1400">
                <a:ea typeface="宋体" pitchFamily="2" charset="-122"/>
              </a:rPr>
              <a:t>的理论，同时</a:t>
            </a:r>
            <a:r>
              <a:rPr lang="en-US" altLang="zh-CN" sz="1400">
                <a:ea typeface="宋体" pitchFamily="2" charset="-122"/>
              </a:rPr>
              <a:t>sk</a:t>
            </a:r>
            <a:r>
              <a:rPr lang="zh-CN" altLang="en-US" sz="1400">
                <a:ea typeface="宋体" pitchFamily="2" charset="-122"/>
              </a:rPr>
              <a:t>的拓扑电荷起重要作用，并且观察到了</a:t>
            </a:r>
            <a:r>
              <a:rPr lang="en-US" altLang="zh-CN" sz="1400">
                <a:ea typeface="宋体" pitchFamily="2" charset="-122"/>
              </a:rPr>
              <a:t>sk</a:t>
            </a:r>
            <a:r>
              <a:rPr lang="zh-CN" altLang="en-US" sz="1400">
                <a:ea typeface="宋体" pitchFamily="2" charset="-122"/>
              </a:rPr>
              <a:t>的横向运动</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此理论与数值模拟定量符合</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一个被广泛接受的操控</a:t>
            </a:r>
            <a:r>
              <a:rPr lang="en-US" altLang="zh-CN" sz="1400">
                <a:ea typeface="宋体" pitchFamily="2" charset="-122"/>
              </a:rPr>
              <a:t>sk</a:t>
            </a:r>
            <a:r>
              <a:rPr lang="zh-CN" altLang="en-US" sz="1400">
                <a:ea typeface="宋体" pitchFamily="2" charset="-122"/>
              </a:rPr>
              <a:t>的方法是用电流驱动，但依然会有能量耗散</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是否存在一个驱动绝缘</a:t>
            </a:r>
            <a:r>
              <a:rPr lang="en-US" altLang="zh-CN" sz="1400">
                <a:ea typeface="宋体" pitchFamily="2" charset="-122"/>
              </a:rPr>
              <a:t>sk</a:t>
            </a:r>
            <a:r>
              <a:rPr lang="zh-CN" altLang="en-US" sz="1400">
                <a:ea typeface="宋体" pitchFamily="2" charset="-122"/>
              </a:rPr>
              <a:t>的方法？（避免传导电流造成的损失）用温度梯度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数值方法：随机</a:t>
            </a:r>
            <a:r>
              <a:rPr lang="en-US" altLang="zh-CN" sz="1400">
                <a:ea typeface="宋体" pitchFamily="2" charset="-122"/>
              </a:rPr>
              <a:t>LLG</a:t>
            </a:r>
            <a:r>
              <a:rPr lang="zh-CN" altLang="en-US" sz="1400">
                <a:ea typeface="宋体" pitchFamily="2" charset="-122"/>
              </a:rPr>
              <a:t>方法</a:t>
            </a:r>
            <a:r>
              <a:rPr lang="en-US" altLang="zh-CN" sz="1400">
                <a:ea typeface="宋体" pitchFamily="2" charset="-122"/>
              </a:rPr>
              <a:t>[16,17]</a:t>
            </a:r>
            <a:endParaRPr lang="en-US" altLang="zh-CN"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1"/>
          <p:cNvPicPr>
            <a:picLocks noChangeAspect="true"/>
          </p:cNvPicPr>
          <p:nvPr/>
        </p:nvPicPr>
        <p:blipFill>
          <a:blip r:embed="rId1"/>
          <a:stretch>
            <a:fillRect/>
          </a:stretch>
        </p:blipFill>
        <p:spPr>
          <a:xfrm>
            <a:off x="2402840" y="2155825"/>
            <a:ext cx="2855595" cy="218440"/>
          </a:xfrm>
          <a:prstGeom prst="rect">
            <a:avLst/>
          </a:prstGeom>
        </p:spPr>
      </p:pic>
      <p:cxnSp>
        <p:nvCxnSpPr>
          <p:cNvPr id="9" name="Straight Arrow Connector 8"/>
          <p:cNvCxnSpPr/>
          <p:nvPr/>
        </p:nvCxnSpPr>
        <p:spPr>
          <a:xfrm flipV="true">
            <a:off x="4260850" y="2008505"/>
            <a:ext cx="1424940" cy="192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5654040" y="1896110"/>
            <a:ext cx="1842135" cy="737235"/>
          </a:xfrm>
          <a:prstGeom prst="rect">
            <a:avLst/>
          </a:prstGeom>
          <a:noFill/>
        </p:spPr>
        <p:txBody>
          <a:bodyPr wrap="none" rtlCol="0">
            <a:spAutoFit/>
          </a:bodyPr>
          <a:p>
            <a:r>
              <a:rPr lang="zh-CN" altLang="en-US" sz="1400">
                <a:ea typeface="宋体" pitchFamily="2" charset="-122"/>
              </a:rPr>
              <a:t>温度</a:t>
            </a:r>
            <a:r>
              <a:rPr lang="en-US" altLang="zh-CN" sz="1400">
                <a:ea typeface="宋体" pitchFamily="2" charset="-122"/>
              </a:rPr>
              <a:t>T</a:t>
            </a:r>
            <a:r>
              <a:rPr lang="zh-CN" altLang="en-US" sz="1400">
                <a:ea typeface="宋体" pitchFamily="2" charset="-122"/>
              </a:rPr>
              <a:t>时的热涨落</a:t>
            </a:r>
            <a:endParaRPr lang="zh-CN" altLang="en-US" sz="1400">
              <a:ea typeface="宋体" pitchFamily="2" charset="-122"/>
            </a:endParaRPr>
          </a:p>
          <a:p>
            <a:r>
              <a:rPr lang="zh-CN" altLang="en-US" sz="1400">
                <a:ea typeface="宋体" pitchFamily="2" charset="-122"/>
              </a:rPr>
              <a:t>导致的随机场</a:t>
            </a:r>
            <a:r>
              <a:rPr lang="en-US" altLang="zh-CN" sz="1400">
                <a:ea typeface="宋体" pitchFamily="2" charset="-122"/>
              </a:rPr>
              <a:t>(</a:t>
            </a:r>
            <a:r>
              <a:rPr lang="zh-CN" altLang="en-US" sz="1400">
                <a:ea typeface="宋体" pitchFamily="2" charset="-122"/>
              </a:rPr>
              <a:t>均值</a:t>
            </a:r>
            <a:endParaRPr lang="zh-CN" altLang="en-US" sz="1400">
              <a:ea typeface="宋体" pitchFamily="2" charset="-122"/>
            </a:endParaRPr>
          </a:p>
          <a:p>
            <a:r>
              <a:rPr lang="zh-CN" altLang="en-US" sz="1400">
                <a:ea typeface="宋体" pitchFamily="2" charset="-122"/>
              </a:rPr>
              <a:t>由温度决定的随机数</a:t>
            </a:r>
            <a:r>
              <a:rPr lang="en-US" altLang="zh-CN" sz="1400">
                <a:ea typeface="宋体" pitchFamily="2" charset="-122"/>
              </a:rPr>
              <a:t>)</a:t>
            </a:r>
            <a:endParaRPr lang="en-US" altLang="zh-CN" sz="1400">
              <a:ea typeface="宋体" pitchFamily="2" charset="-122"/>
            </a:endParaRPr>
          </a:p>
        </p:txBody>
      </p:sp>
      <p:sp>
        <p:nvSpPr>
          <p:cNvPr id="6" name="Text Box 5"/>
          <p:cNvSpPr txBox="true"/>
          <p:nvPr/>
        </p:nvSpPr>
        <p:spPr>
          <a:xfrm>
            <a:off x="271145" y="2374265"/>
            <a:ext cx="440944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铁磁绝缘体中没有传导电子的耗散，所以</a:t>
            </a:r>
            <a:r>
              <a:rPr lang="en-US" altLang="zh-CN" sz="1400">
                <a:ea typeface="宋体" pitchFamily="2" charset="-122"/>
              </a:rPr>
              <a:t>alpha</a:t>
            </a:r>
            <a:r>
              <a:rPr lang="zh-CN" altLang="en-US" sz="1400">
                <a:ea typeface="宋体" pitchFamily="2" charset="-122"/>
              </a:rPr>
              <a:t>很小</a:t>
            </a:r>
            <a:endParaRPr lang="zh-CN" altLang="en-US" sz="1400">
              <a:ea typeface="宋体" pitchFamily="2" charset="-122"/>
            </a:endParaRPr>
          </a:p>
        </p:txBody>
      </p:sp>
      <p:pic>
        <p:nvPicPr>
          <p:cNvPr id="7" name="Picture 6" descr="1"/>
          <p:cNvPicPr>
            <a:picLocks noChangeAspect="true"/>
          </p:cNvPicPr>
          <p:nvPr/>
        </p:nvPicPr>
        <p:blipFill>
          <a:blip r:embed="rId2"/>
          <a:stretch>
            <a:fillRect/>
          </a:stretch>
        </p:blipFill>
        <p:spPr>
          <a:xfrm>
            <a:off x="1196975" y="2680970"/>
            <a:ext cx="3483610" cy="382905"/>
          </a:xfrm>
          <a:prstGeom prst="rect">
            <a:avLst/>
          </a:prstGeom>
        </p:spPr>
      </p:pic>
      <p:sp>
        <p:nvSpPr>
          <p:cNvPr id="8" name="Text Box 7"/>
          <p:cNvSpPr txBox="true"/>
          <p:nvPr/>
        </p:nvSpPr>
        <p:spPr>
          <a:xfrm>
            <a:off x="271145" y="3063875"/>
            <a:ext cx="547306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初始</a:t>
            </a:r>
            <a:r>
              <a:rPr lang="en-US" altLang="zh-CN" sz="1400">
                <a:ea typeface="宋体" pitchFamily="2" charset="-122"/>
              </a:rPr>
              <a:t>sk</a:t>
            </a:r>
            <a:r>
              <a:rPr lang="zh-CN" altLang="en-US" sz="1400">
                <a:ea typeface="宋体" pitchFamily="2" charset="-122"/>
              </a:rPr>
              <a:t>构型：经典</a:t>
            </a:r>
            <a:r>
              <a:rPr lang="en-US" altLang="zh-CN" sz="1400">
                <a:ea typeface="宋体" pitchFamily="2" charset="-122"/>
              </a:rPr>
              <a:t>MC</a:t>
            </a:r>
            <a:r>
              <a:rPr lang="zh-CN" altLang="en-US" sz="1400">
                <a:ea typeface="宋体" pitchFamily="2" charset="-122"/>
              </a:rPr>
              <a:t>更新，</a:t>
            </a:r>
            <a:r>
              <a:rPr lang="en-US" altLang="zh-CN" sz="1400">
                <a:ea typeface="宋体" pitchFamily="2" charset="-122"/>
              </a:rPr>
              <a:t>4th Runge-Kutta</a:t>
            </a:r>
            <a:r>
              <a:rPr lang="zh-CN" altLang="en-US" sz="1400">
                <a:ea typeface="宋体" pitchFamily="2" charset="-122"/>
              </a:rPr>
              <a:t>求解的</a:t>
            </a:r>
            <a:r>
              <a:rPr lang="en-US" altLang="zh-CN" sz="1400">
                <a:ea typeface="宋体" pitchFamily="2" charset="-122"/>
              </a:rPr>
              <a:t>LLG</a:t>
            </a:r>
            <a:r>
              <a:rPr lang="zh-CN" altLang="en-US" sz="1400">
                <a:ea typeface="宋体" pitchFamily="2" charset="-122"/>
              </a:rPr>
              <a:t>方程迟豫</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参数：晶格常数</a:t>
            </a:r>
            <a:r>
              <a:rPr lang="en-US" altLang="zh-CN" sz="1400">
                <a:ea typeface="宋体" pitchFamily="2" charset="-122"/>
              </a:rPr>
              <a:t>0.5nm</a:t>
            </a:r>
            <a:r>
              <a:rPr lang="zh-CN" altLang="en-US" sz="1400">
                <a:ea typeface="宋体" pitchFamily="2" charset="-122"/>
              </a:rPr>
              <a:t>，</a:t>
            </a:r>
            <a:r>
              <a:rPr lang="en-US" altLang="zh-CN" sz="1400">
                <a:ea typeface="宋体" pitchFamily="2" charset="-122"/>
              </a:rPr>
              <a:t> </a:t>
            </a:r>
            <a:r>
              <a:rPr lang="zh-CN" altLang="en-US" sz="1400">
                <a:ea typeface="宋体" pitchFamily="2" charset="-122"/>
              </a:rPr>
              <a:t>尺寸</a:t>
            </a:r>
            <a:r>
              <a:rPr lang="en-US" altLang="zh-CN" sz="1400">
                <a:ea typeface="宋体" pitchFamily="2" charset="-122"/>
              </a:rPr>
              <a:t>150x50, sk</a:t>
            </a:r>
            <a:r>
              <a:rPr lang="zh-CN" altLang="en-US" sz="1400">
                <a:ea typeface="宋体" pitchFamily="2" charset="-122"/>
              </a:rPr>
              <a:t>直径</a:t>
            </a:r>
            <a:r>
              <a:rPr lang="en-US" altLang="zh-CN" sz="1400">
                <a:ea typeface="宋体" pitchFamily="2" charset="-122"/>
              </a:rPr>
              <a:t>10</a:t>
            </a:r>
            <a:r>
              <a:rPr lang="zh-CN" altLang="en-US" sz="1400">
                <a:ea typeface="宋体" pitchFamily="2" charset="-122"/>
              </a:rPr>
              <a:t>个格点，</a:t>
            </a:r>
            <a:r>
              <a:rPr lang="en-US" altLang="zh-CN" sz="1400">
                <a:ea typeface="宋体" pitchFamily="2" charset="-122"/>
              </a:rPr>
              <a:t>alpha=0.1</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SkX</a:t>
            </a:r>
            <a:r>
              <a:rPr lang="zh-CN" altLang="en-US" sz="1400">
                <a:ea typeface="宋体" pitchFamily="2" charset="-122"/>
              </a:rPr>
              <a:t>与铁磁相之间的相变是一级相变，所以有相共存</a:t>
            </a:r>
            <a:endParaRPr lang="en-US" altLang="zh-CN" sz="1400">
              <a:ea typeface="宋体" pitchFamily="2" charset="-122"/>
            </a:endParaRPr>
          </a:p>
        </p:txBody>
      </p:sp>
      <p:pic>
        <p:nvPicPr>
          <p:cNvPr id="10" name="Picture 9" descr="1"/>
          <p:cNvPicPr>
            <a:picLocks noChangeAspect="true"/>
          </p:cNvPicPr>
          <p:nvPr/>
        </p:nvPicPr>
        <p:blipFill>
          <a:blip r:embed="rId3"/>
          <a:stretch>
            <a:fillRect/>
          </a:stretch>
        </p:blipFill>
        <p:spPr>
          <a:xfrm>
            <a:off x="5235575" y="2754630"/>
            <a:ext cx="838200" cy="234950"/>
          </a:xfrm>
          <a:prstGeom prst="rect">
            <a:avLst/>
          </a:prstGeom>
        </p:spPr>
      </p:pic>
      <p:pic>
        <p:nvPicPr>
          <p:cNvPr id="11" name="Picture 10" descr="1"/>
          <p:cNvPicPr>
            <a:picLocks noChangeAspect="true"/>
          </p:cNvPicPr>
          <p:nvPr/>
        </p:nvPicPr>
        <p:blipFill>
          <a:blip r:embed="rId4"/>
          <a:stretch>
            <a:fillRect/>
          </a:stretch>
        </p:blipFill>
        <p:spPr>
          <a:xfrm>
            <a:off x="690245" y="3801110"/>
            <a:ext cx="1605280" cy="1208405"/>
          </a:xfrm>
          <a:prstGeom prst="rect">
            <a:avLst/>
          </a:prstGeom>
        </p:spPr>
      </p:pic>
      <p:pic>
        <p:nvPicPr>
          <p:cNvPr id="12" name="Picture 11" descr="/home/ligy/Pictures/1.png1"/>
          <p:cNvPicPr>
            <a:picLocks noChangeAspect="true"/>
          </p:cNvPicPr>
          <p:nvPr/>
        </p:nvPicPr>
        <p:blipFill>
          <a:blip r:embed="rId5"/>
          <a:srcRect/>
          <a:stretch>
            <a:fillRect/>
          </a:stretch>
        </p:blipFill>
        <p:spPr>
          <a:xfrm>
            <a:off x="3062605" y="3883660"/>
            <a:ext cx="1437005" cy="1125220"/>
          </a:xfrm>
          <a:prstGeom prst="rect">
            <a:avLst/>
          </a:prstGeom>
        </p:spPr>
      </p:pic>
      <p:sp>
        <p:nvSpPr>
          <p:cNvPr id="13" name="Text Box 12"/>
          <p:cNvSpPr txBox="true"/>
          <p:nvPr/>
        </p:nvSpPr>
        <p:spPr>
          <a:xfrm>
            <a:off x="1347470" y="4660900"/>
            <a:ext cx="771525" cy="306705"/>
          </a:xfrm>
          <a:prstGeom prst="rect">
            <a:avLst/>
          </a:prstGeom>
          <a:noFill/>
        </p:spPr>
        <p:txBody>
          <a:bodyPr wrap="square" rtlCol="0">
            <a:spAutoFit/>
          </a:bodyPr>
          <a:p>
            <a:r>
              <a:rPr lang="en-US" altLang="en-US" sz="1400" b="1">
                <a:solidFill>
                  <a:srgbClr val="FF0000"/>
                </a:solidFill>
              </a:rPr>
              <a:t>SkX</a:t>
            </a:r>
            <a:r>
              <a:rPr lang="zh-CN" altLang="en-US" sz="1400" b="1">
                <a:solidFill>
                  <a:srgbClr val="FF0000"/>
                </a:solidFill>
                <a:ea typeface="宋体" pitchFamily="2" charset="-122"/>
              </a:rPr>
              <a:t>相</a:t>
            </a:r>
            <a:endParaRPr lang="zh-CN" altLang="en-US" sz="1400" b="1">
              <a:solidFill>
                <a:srgbClr val="FF0000"/>
              </a:solidFill>
              <a:ea typeface="宋体" pitchFamily="2" charset="-122"/>
            </a:endParaRPr>
          </a:p>
        </p:txBody>
      </p:sp>
      <p:sp>
        <p:nvSpPr>
          <p:cNvPr id="15" name="Text Box 14"/>
          <p:cNvSpPr txBox="true"/>
          <p:nvPr/>
        </p:nvSpPr>
        <p:spPr>
          <a:xfrm>
            <a:off x="3213735" y="4615815"/>
            <a:ext cx="771525" cy="306705"/>
          </a:xfrm>
          <a:prstGeom prst="rect">
            <a:avLst/>
          </a:prstGeom>
          <a:noFill/>
        </p:spPr>
        <p:txBody>
          <a:bodyPr wrap="square" rtlCol="0">
            <a:spAutoFit/>
          </a:bodyPr>
          <a:p>
            <a:r>
              <a:rPr lang="zh-CN" sz="1400" b="1">
                <a:solidFill>
                  <a:srgbClr val="FF0000"/>
                </a:solidFill>
                <a:ea typeface="宋体" pitchFamily="2" charset="-122"/>
              </a:rPr>
              <a:t>单个</a:t>
            </a:r>
            <a:r>
              <a:rPr lang="en-US" altLang="zh-CN" sz="1400" b="1">
                <a:solidFill>
                  <a:srgbClr val="FF0000"/>
                </a:solidFill>
                <a:ea typeface="宋体" pitchFamily="2" charset="-122"/>
              </a:rPr>
              <a:t>sk</a:t>
            </a:r>
            <a:endParaRPr lang="en-US" altLang="zh-CN" sz="1400" b="1">
              <a:solidFill>
                <a:srgbClr val="FF0000"/>
              </a:solidFill>
              <a:ea typeface="宋体" pitchFamily="2" charset="-122"/>
            </a:endParaRPr>
          </a:p>
        </p:txBody>
      </p:sp>
      <p:cxnSp>
        <p:nvCxnSpPr>
          <p:cNvPr id="16" name="Straight Arrow Connector 15"/>
          <p:cNvCxnSpPr/>
          <p:nvPr/>
        </p:nvCxnSpPr>
        <p:spPr>
          <a:xfrm flipV="true">
            <a:off x="2295525" y="4472940"/>
            <a:ext cx="704215" cy="63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2221230" y="4109720"/>
            <a:ext cx="913765" cy="306705"/>
          </a:xfrm>
          <a:prstGeom prst="rect">
            <a:avLst/>
          </a:prstGeom>
          <a:noFill/>
        </p:spPr>
        <p:txBody>
          <a:bodyPr wrap="square" rtlCol="0">
            <a:spAutoFit/>
          </a:bodyPr>
          <a:p>
            <a:r>
              <a:rPr lang="zh-CN" sz="1400">
                <a:solidFill>
                  <a:schemeClr val="tx1"/>
                </a:solidFill>
                <a:ea typeface="宋体" pitchFamily="2" charset="-122"/>
              </a:rPr>
              <a:t>增大磁场</a:t>
            </a:r>
            <a:endParaRPr lang="zh-CN" sz="1400">
              <a:solidFill>
                <a:schemeClr val="tx1"/>
              </a:solidFill>
              <a:ea typeface="宋体" pitchFamily="2" charset="-122"/>
            </a:endParaRPr>
          </a:p>
        </p:txBody>
      </p:sp>
      <p:pic>
        <p:nvPicPr>
          <p:cNvPr id="18" name="Picture 17" descr="/home/ligy/Pictures/1.png1"/>
          <p:cNvPicPr>
            <a:picLocks noChangeAspect="true"/>
          </p:cNvPicPr>
          <p:nvPr/>
        </p:nvPicPr>
        <p:blipFill>
          <a:blip r:embed="rId6"/>
          <a:srcRect/>
          <a:stretch>
            <a:fillRect/>
          </a:stretch>
        </p:blipFill>
        <p:spPr>
          <a:xfrm>
            <a:off x="5584190" y="3919855"/>
            <a:ext cx="1437005" cy="1120140"/>
          </a:xfrm>
          <a:prstGeom prst="rect">
            <a:avLst/>
          </a:prstGeom>
        </p:spPr>
      </p:pic>
      <p:cxnSp>
        <p:nvCxnSpPr>
          <p:cNvPr id="19" name="Straight Arrow Connector 18"/>
          <p:cNvCxnSpPr/>
          <p:nvPr/>
        </p:nvCxnSpPr>
        <p:spPr>
          <a:xfrm>
            <a:off x="4542790" y="4660900"/>
            <a:ext cx="839470" cy="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4406900" y="4292600"/>
            <a:ext cx="1337310" cy="306705"/>
          </a:xfrm>
          <a:prstGeom prst="rect">
            <a:avLst/>
          </a:prstGeom>
          <a:noFill/>
        </p:spPr>
        <p:txBody>
          <a:bodyPr wrap="square" rtlCol="0">
            <a:spAutoFit/>
          </a:bodyPr>
          <a:p>
            <a:r>
              <a:rPr lang="zh-CN" sz="1400" b="1">
                <a:solidFill>
                  <a:srgbClr val="FF0000"/>
                </a:solidFill>
                <a:ea typeface="宋体" pitchFamily="2" charset="-122"/>
              </a:rPr>
              <a:t>向高温处移动</a:t>
            </a:r>
            <a:endParaRPr lang="zh-CN" sz="1400" b="1">
              <a:solidFill>
                <a:srgbClr val="FF0000"/>
              </a:solidFill>
              <a:ea typeface="宋体" pitchFamily="2" charset="-122"/>
            </a:endParaRPr>
          </a:p>
        </p:txBody>
      </p:sp>
      <p:sp>
        <p:nvSpPr>
          <p:cNvPr id="21" name="Text Box 20"/>
          <p:cNvSpPr txBox="true"/>
          <p:nvPr/>
        </p:nvSpPr>
        <p:spPr>
          <a:xfrm>
            <a:off x="5685790" y="4661535"/>
            <a:ext cx="927735" cy="306705"/>
          </a:xfrm>
          <a:prstGeom prst="rect">
            <a:avLst/>
          </a:prstGeom>
          <a:noFill/>
        </p:spPr>
        <p:txBody>
          <a:bodyPr wrap="square" rtlCol="0">
            <a:spAutoFit/>
          </a:bodyPr>
          <a:p>
            <a:r>
              <a:rPr lang="zh-CN" altLang="en-US" sz="1400" b="1">
                <a:solidFill>
                  <a:srgbClr val="FF0000"/>
                </a:solidFill>
                <a:ea typeface="宋体" pitchFamily="2" charset="-122"/>
              </a:rPr>
              <a:t>时间演化</a:t>
            </a:r>
            <a:endParaRPr lang="zh-CN" altLang="en-US" sz="1400" b="1">
              <a:solidFill>
                <a:srgbClr val="FF0000"/>
              </a:solidFill>
              <a:ea typeface="宋体" pitchFamily="2" charset="-122"/>
            </a:endParaRPr>
          </a:p>
        </p:txBody>
      </p:sp>
      <p:sp>
        <p:nvSpPr>
          <p:cNvPr id="22" name="Text Box 21"/>
          <p:cNvSpPr txBox="true"/>
          <p:nvPr/>
        </p:nvSpPr>
        <p:spPr>
          <a:xfrm>
            <a:off x="271145" y="5039995"/>
            <a:ext cx="5802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横向、纵向速度都正比于温度梯度，但横向速度比纵向小一个数量级</a:t>
            </a:r>
            <a:endParaRPr lang="en-US" altLang="zh-CN" sz="1400">
              <a:ea typeface="宋体" pitchFamily="2"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6177915" cy="1383665"/>
          </a:xfrm>
          <a:prstGeom prst="rect">
            <a:avLst/>
          </a:prstGeom>
          <a:noFill/>
        </p:spPr>
        <p:txBody>
          <a:bodyPr wrap="none" rtlCol="0">
            <a:spAutoFit/>
          </a:bodyPr>
          <a:p>
            <a:pPr indent="0" algn="l">
              <a:buNone/>
            </a:pPr>
            <a:r>
              <a:rPr lang="zh-CN" sz="1400">
                <a:ea typeface="宋体" pitchFamily="2" charset="-122"/>
              </a:rPr>
              <a:t>唯象解释：</a:t>
            </a:r>
            <a:endParaRPr lang="zh-CN" sz="1400">
              <a:ea typeface="宋体" pitchFamily="2" charset="-122"/>
            </a:endParaRPr>
          </a:p>
          <a:p>
            <a:pPr marL="285750" indent="-285750" algn="l">
              <a:buFont typeface="Arial" panose="02080604020202020204" pitchFamily="34" charset="0"/>
              <a:buChar char="•"/>
            </a:pPr>
            <a:r>
              <a:rPr lang="zh-CN" sz="1400">
                <a:ea typeface="宋体" pitchFamily="2" charset="-122"/>
              </a:rPr>
              <a:t>自旋对于其平衡位置的偏离由</a:t>
            </a:r>
            <a:r>
              <a:rPr lang="en-US" altLang="zh-CN" sz="1400">
                <a:ea typeface="宋体" pitchFamily="2" charset="-122"/>
              </a:rPr>
              <a:t>magnon</a:t>
            </a:r>
            <a:r>
              <a:rPr lang="zh-CN" altLang="en-US" sz="1400">
                <a:ea typeface="宋体" pitchFamily="2" charset="-122"/>
              </a:rPr>
              <a:t>的产生来表示，</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magnon</a:t>
            </a:r>
            <a:r>
              <a:rPr lang="zh-CN" altLang="en-US" sz="1400">
                <a:ea typeface="宋体" pitchFamily="2" charset="-122"/>
              </a:rPr>
              <a:t>数算符为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平衡方向的分量为</a:t>
            </a:r>
            <a:endParaRPr lang="zh-CN" altLang="en-US" sz="1400">
              <a:ea typeface="宋体" pitchFamily="2" charset="-122"/>
            </a:endParaRPr>
          </a:p>
          <a:p>
            <a:pPr marL="285750" indent="-285750" algn="l">
              <a:buFont typeface="Arial" panose="02080604020202020204" pitchFamily="34" charset="0"/>
              <a:buChar char="•"/>
            </a:pP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当</a:t>
            </a:r>
            <a:r>
              <a:rPr lang="en-US" altLang="zh-CN" sz="1400">
                <a:ea typeface="宋体" pitchFamily="2" charset="-122"/>
              </a:rPr>
              <a:t>magnon</a:t>
            </a:r>
            <a:r>
              <a:rPr lang="zh-CN" altLang="en-US" sz="1400">
                <a:ea typeface="宋体" pitchFamily="2" charset="-122"/>
              </a:rPr>
              <a:t>向低温区扩散，在反方向施加一个转移力矩，使</a:t>
            </a:r>
            <a:r>
              <a:rPr lang="en-US" altLang="zh-CN" sz="1400">
                <a:ea typeface="宋体" pitchFamily="2" charset="-122"/>
              </a:rPr>
              <a:t>sk</a:t>
            </a:r>
            <a:r>
              <a:rPr lang="zh-CN" altLang="en-US" sz="1400">
                <a:ea typeface="宋体" pitchFamily="2" charset="-122"/>
              </a:rPr>
              <a:t>向高温区移动</a:t>
            </a:r>
            <a:endParaRPr lang="zh-CN" altLang="en-US"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home/ligy/Pictures/1.png1"/>
          <p:cNvPicPr>
            <a:picLocks noChangeAspect="true"/>
          </p:cNvPicPr>
          <p:nvPr/>
        </p:nvPicPr>
        <p:blipFill>
          <a:blip r:embed="rId1"/>
          <a:srcRect/>
          <a:stretch>
            <a:fillRect/>
          </a:stretch>
        </p:blipFill>
        <p:spPr>
          <a:xfrm>
            <a:off x="4817428" y="795020"/>
            <a:ext cx="1256030" cy="218440"/>
          </a:xfrm>
          <a:prstGeom prst="rect">
            <a:avLst/>
          </a:prstGeom>
        </p:spPr>
      </p:pic>
      <p:pic>
        <p:nvPicPr>
          <p:cNvPr id="7" name="Picture 6" descr="/home/ligy/Pictures/1.png1"/>
          <p:cNvPicPr>
            <a:picLocks noChangeAspect="true"/>
          </p:cNvPicPr>
          <p:nvPr/>
        </p:nvPicPr>
        <p:blipFill>
          <a:blip r:embed="rId2"/>
          <a:srcRect/>
          <a:stretch>
            <a:fillRect/>
          </a:stretch>
        </p:blipFill>
        <p:spPr>
          <a:xfrm>
            <a:off x="2425065" y="1333500"/>
            <a:ext cx="1403350" cy="335280"/>
          </a:xfrm>
          <a:prstGeom prst="rect">
            <a:avLst/>
          </a:prstGeom>
        </p:spPr>
      </p:pic>
      <p:pic>
        <p:nvPicPr>
          <p:cNvPr id="10" name="Picture 9" descr="/home/ligy/Pictures/1.png1"/>
          <p:cNvPicPr>
            <a:picLocks noChangeAspect="true"/>
          </p:cNvPicPr>
          <p:nvPr/>
        </p:nvPicPr>
        <p:blipFill>
          <a:blip r:embed="rId3"/>
          <a:srcRect/>
          <a:stretch>
            <a:fillRect/>
          </a:stretch>
        </p:blipFill>
        <p:spPr>
          <a:xfrm>
            <a:off x="2107565" y="1034415"/>
            <a:ext cx="1799590" cy="212725"/>
          </a:xfrm>
          <a:prstGeom prst="rect">
            <a:avLst/>
          </a:prstGeom>
        </p:spPr>
      </p:pic>
      <p:pic>
        <p:nvPicPr>
          <p:cNvPr id="23" name="Picture 22" descr="1"/>
          <p:cNvPicPr>
            <a:picLocks noChangeAspect="true"/>
          </p:cNvPicPr>
          <p:nvPr/>
        </p:nvPicPr>
        <p:blipFill>
          <a:blip r:embed="rId4"/>
          <a:stretch>
            <a:fillRect/>
          </a:stretch>
        </p:blipFill>
        <p:spPr>
          <a:xfrm>
            <a:off x="595630" y="2008505"/>
            <a:ext cx="3775710" cy="1796415"/>
          </a:xfrm>
          <a:prstGeom prst="rect">
            <a:avLst/>
          </a:prstGeom>
        </p:spPr>
      </p:pic>
      <p:sp>
        <p:nvSpPr>
          <p:cNvPr id="24" name="Text Box 23"/>
          <p:cNvSpPr txBox="true"/>
          <p:nvPr/>
        </p:nvSpPr>
        <p:spPr>
          <a:xfrm>
            <a:off x="4645660" y="2087245"/>
            <a:ext cx="211772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示意图</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a:t>
            </a:r>
            <a:r>
              <a:rPr lang="zh-CN" altLang="en-US" sz="1400">
                <a:ea typeface="宋体" pitchFamily="2" charset="-122"/>
              </a:rPr>
              <a:t>速度</a:t>
            </a:r>
            <a:r>
              <a:rPr lang="en-US" altLang="zh-CN" sz="1400">
                <a:ea typeface="宋体" pitchFamily="2" charset="-122"/>
              </a:rPr>
              <a:t>Vx</a:t>
            </a:r>
            <a:r>
              <a:rPr lang="zh-CN" altLang="en-US" sz="1400">
                <a:ea typeface="宋体" pitchFamily="2" charset="-122"/>
              </a:rPr>
              <a:t>反比于</a:t>
            </a:r>
            <a:r>
              <a:rPr lang="en-US" altLang="zh-CN" sz="1400">
                <a:ea typeface="宋体" pitchFamily="2" charset="-122"/>
              </a:rPr>
              <a:t>alpha</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Vy</a:t>
            </a:r>
            <a:r>
              <a:rPr lang="zh-CN" altLang="en-US" sz="1400">
                <a:ea typeface="宋体" pitchFamily="2" charset="-122"/>
              </a:rPr>
              <a:t>不依赖于</a:t>
            </a:r>
            <a:r>
              <a:rPr lang="en-US" altLang="zh-CN" sz="1400">
                <a:ea typeface="宋体" pitchFamily="2" charset="-122"/>
              </a:rPr>
              <a:t>alpha</a:t>
            </a:r>
            <a:endParaRPr lang="en-US" altLang="zh-CN" sz="1400">
              <a:ea typeface="宋体" pitchFamily="2" charset="-122"/>
            </a:endParaRPr>
          </a:p>
        </p:txBody>
      </p:sp>
      <p:sp>
        <p:nvSpPr>
          <p:cNvPr id="25" name="Text Box 24"/>
          <p:cNvSpPr txBox="true"/>
          <p:nvPr/>
        </p:nvSpPr>
        <p:spPr>
          <a:xfrm>
            <a:off x="271145" y="3590925"/>
            <a:ext cx="2760980" cy="1383665"/>
          </a:xfrm>
          <a:prstGeom prst="rect">
            <a:avLst/>
          </a:prstGeom>
          <a:noFill/>
        </p:spPr>
        <p:txBody>
          <a:bodyPr wrap="none" rtlCol="0">
            <a:spAutoFit/>
          </a:bodyPr>
          <a:p>
            <a:pPr indent="0" algn="l">
              <a:buNone/>
            </a:pPr>
            <a:r>
              <a:rPr lang="zh-CN" sz="1400">
                <a:ea typeface="宋体" pitchFamily="2" charset="-122"/>
              </a:rPr>
              <a:t>理论描述</a:t>
            </a:r>
            <a:r>
              <a:rPr lang="en-US" altLang="zh-CN" sz="1400">
                <a:ea typeface="宋体" pitchFamily="2" charset="-122"/>
              </a:rPr>
              <a:t>[18,19]</a:t>
            </a:r>
            <a:r>
              <a:rPr lang="zh-CN" sz="1400">
                <a:ea typeface="宋体" pitchFamily="2" charset="-122"/>
              </a:rPr>
              <a:t>：</a:t>
            </a:r>
            <a:endParaRPr lang="zh-CN" sz="1400">
              <a:ea typeface="宋体" pitchFamily="2" charset="-122"/>
            </a:endParaRPr>
          </a:p>
          <a:p>
            <a:pPr indent="0" algn="l">
              <a:buNone/>
            </a:pPr>
            <a:r>
              <a:rPr lang="en-US" altLang="zh-CN" sz="1400">
                <a:ea typeface="宋体" pitchFamily="2" charset="-122"/>
              </a:rPr>
              <a:t>1. </a:t>
            </a:r>
            <a:r>
              <a:rPr lang="zh-CN" altLang="en-US" sz="1400">
                <a:ea typeface="宋体" pitchFamily="2" charset="-122"/>
              </a:rPr>
              <a:t>将局域磁矩分解为快慢模式</a:t>
            </a:r>
            <a:endParaRPr lang="zh-CN" altLang="en-US" sz="1400">
              <a:ea typeface="宋体" pitchFamily="2" charset="-122"/>
            </a:endParaRPr>
          </a:p>
          <a:p>
            <a:pPr indent="0" algn="l">
              <a:buNone/>
            </a:pPr>
            <a:r>
              <a:rPr lang="en-US" altLang="zh-CN" sz="1400">
                <a:ea typeface="宋体" pitchFamily="2" charset="-122"/>
              </a:rPr>
              <a:t>2. </a:t>
            </a:r>
            <a:r>
              <a:rPr lang="zh-CN" altLang="en-US" sz="1400">
                <a:ea typeface="宋体" pitchFamily="2" charset="-122"/>
              </a:rPr>
              <a:t>代入</a:t>
            </a:r>
            <a:r>
              <a:rPr lang="en-US" altLang="zh-CN" sz="1400">
                <a:ea typeface="宋体" pitchFamily="2" charset="-122"/>
              </a:rPr>
              <a:t>H</a:t>
            </a:r>
            <a:r>
              <a:rPr lang="zh-CN" altLang="en-US" sz="1400">
                <a:ea typeface="宋体" pitchFamily="2" charset="-122"/>
              </a:rPr>
              <a:t>的连续形式</a:t>
            </a:r>
            <a:endParaRPr lang="zh-CN" altLang="en-US" sz="1400">
              <a:ea typeface="宋体" pitchFamily="2" charset="-122"/>
            </a:endParaRPr>
          </a:p>
          <a:p>
            <a:pPr indent="0" algn="l">
              <a:buNone/>
            </a:pPr>
            <a:r>
              <a:rPr lang="en-US" altLang="zh-CN" sz="1400">
                <a:ea typeface="宋体" pitchFamily="2" charset="-122"/>
              </a:rPr>
              <a:t>3. </a:t>
            </a:r>
            <a:r>
              <a:rPr lang="zh-CN" altLang="en-US" sz="1400">
                <a:ea typeface="宋体" pitchFamily="2" charset="-122"/>
              </a:rPr>
              <a:t>做近似得</a:t>
            </a:r>
            <a:endParaRPr lang="zh-CN" altLang="en-US" sz="1400">
              <a:ea typeface="宋体" pitchFamily="2" charset="-122"/>
            </a:endParaRPr>
          </a:p>
          <a:p>
            <a:pPr indent="0" algn="l">
              <a:buNone/>
            </a:pPr>
            <a:r>
              <a:rPr lang="en-US" altLang="zh-CN" sz="1400">
                <a:ea typeface="宋体" pitchFamily="2" charset="-122"/>
              </a:rPr>
              <a:t>4. j</a:t>
            </a:r>
            <a:r>
              <a:rPr lang="zh-CN" altLang="en-US" sz="1400">
                <a:ea typeface="宋体" pitchFamily="2" charset="-122"/>
              </a:rPr>
              <a:t>是由温度梯度导致的</a:t>
            </a:r>
            <a:r>
              <a:rPr lang="en-US" altLang="zh-CN" sz="1400">
                <a:ea typeface="宋体" pitchFamily="2" charset="-122"/>
              </a:rPr>
              <a:t>magnon</a:t>
            </a:r>
            <a:r>
              <a:rPr lang="zh-CN" altLang="en-US" sz="1400">
                <a:ea typeface="宋体" pitchFamily="2" charset="-122"/>
              </a:rPr>
              <a:t>流</a:t>
            </a:r>
            <a:endParaRPr lang="zh-CN" altLang="en-US" sz="1400">
              <a:ea typeface="宋体" pitchFamily="2" charset="-122"/>
            </a:endParaRPr>
          </a:p>
          <a:p>
            <a:pPr indent="0" algn="l">
              <a:buNone/>
            </a:pPr>
            <a:r>
              <a:rPr lang="en-US" altLang="zh-CN" sz="1400">
                <a:ea typeface="宋体" pitchFamily="2" charset="-122"/>
              </a:rPr>
              <a:t>5. </a:t>
            </a:r>
            <a:r>
              <a:rPr lang="zh-CN" altLang="en-US" sz="1400">
                <a:ea typeface="宋体" pitchFamily="2" charset="-122"/>
              </a:rPr>
              <a:t>假设</a:t>
            </a:r>
            <a:r>
              <a:rPr lang="en-US" altLang="zh-CN" sz="1400">
                <a:ea typeface="宋体" pitchFamily="2" charset="-122"/>
              </a:rPr>
              <a:t>sk</a:t>
            </a:r>
            <a:r>
              <a:rPr lang="zh-CN" altLang="en-US" sz="1400">
                <a:ea typeface="宋体" pitchFamily="2" charset="-122"/>
              </a:rPr>
              <a:t>是刚体得速度</a:t>
            </a:r>
            <a:endParaRPr lang="zh-CN" altLang="en-US" sz="1400">
              <a:ea typeface="宋体" pitchFamily="2" charset="-122"/>
            </a:endParaRPr>
          </a:p>
        </p:txBody>
      </p:sp>
      <p:pic>
        <p:nvPicPr>
          <p:cNvPr id="26" name="Picture 25" descr="1"/>
          <p:cNvPicPr>
            <a:picLocks noChangeAspect="true"/>
          </p:cNvPicPr>
          <p:nvPr/>
        </p:nvPicPr>
        <p:blipFill>
          <a:blip r:embed="rId5"/>
          <a:stretch>
            <a:fillRect/>
          </a:stretch>
        </p:blipFill>
        <p:spPr>
          <a:xfrm>
            <a:off x="2292350" y="4049395"/>
            <a:ext cx="3781425" cy="224790"/>
          </a:xfrm>
          <a:prstGeom prst="rect">
            <a:avLst/>
          </a:prstGeom>
        </p:spPr>
      </p:pic>
      <p:pic>
        <p:nvPicPr>
          <p:cNvPr id="27" name="Picture 26" descr="/home/ligy/Pictures/1.png1"/>
          <p:cNvPicPr>
            <a:picLocks noChangeAspect="true"/>
          </p:cNvPicPr>
          <p:nvPr/>
        </p:nvPicPr>
        <p:blipFill>
          <a:blip r:embed="rId6"/>
          <a:srcRect/>
          <a:stretch>
            <a:fillRect/>
          </a:stretch>
        </p:blipFill>
        <p:spPr>
          <a:xfrm>
            <a:off x="2425065" y="4267200"/>
            <a:ext cx="3305175" cy="224790"/>
          </a:xfrm>
          <a:prstGeom prst="rect">
            <a:avLst/>
          </a:prstGeom>
        </p:spPr>
      </p:pic>
      <p:pic>
        <p:nvPicPr>
          <p:cNvPr id="28" name="Picture 27" descr="/home/ligy/Pictures/1.png1"/>
          <p:cNvPicPr>
            <a:picLocks noChangeAspect="true"/>
          </p:cNvPicPr>
          <p:nvPr/>
        </p:nvPicPr>
        <p:blipFill>
          <a:blip r:embed="rId7"/>
          <a:srcRect/>
          <a:stretch>
            <a:fillRect/>
          </a:stretch>
        </p:blipFill>
        <p:spPr>
          <a:xfrm>
            <a:off x="3336925" y="4544060"/>
            <a:ext cx="2620645" cy="224790"/>
          </a:xfrm>
          <a:prstGeom prst="rect">
            <a:avLst/>
          </a:prstGeom>
        </p:spPr>
      </p:pic>
      <p:pic>
        <p:nvPicPr>
          <p:cNvPr id="29" name="Picture 28" descr="/home/ligy/Pictures/1.png1"/>
          <p:cNvPicPr>
            <a:picLocks noChangeAspect="true"/>
          </p:cNvPicPr>
          <p:nvPr/>
        </p:nvPicPr>
        <p:blipFill>
          <a:blip r:embed="rId8"/>
          <a:srcRect/>
          <a:stretch>
            <a:fillRect/>
          </a:stretch>
        </p:blipFill>
        <p:spPr>
          <a:xfrm>
            <a:off x="2974975" y="4768850"/>
            <a:ext cx="3141980" cy="444500"/>
          </a:xfrm>
          <a:prstGeom prst="rect">
            <a:avLst/>
          </a:prstGeom>
        </p:spPr>
      </p:pic>
      <p:pic>
        <p:nvPicPr>
          <p:cNvPr id="30" name="Picture 29" descr="/home/ligy/Pictures/1.png1"/>
          <p:cNvPicPr>
            <a:picLocks noChangeAspect="true"/>
          </p:cNvPicPr>
          <p:nvPr/>
        </p:nvPicPr>
        <p:blipFill>
          <a:blip r:embed="rId9"/>
          <a:srcRect/>
          <a:stretch>
            <a:fillRect/>
          </a:stretch>
        </p:blipFill>
        <p:spPr>
          <a:xfrm>
            <a:off x="3828415" y="5290185"/>
            <a:ext cx="1119505" cy="28257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93267" y="49731"/>
            <a:ext cx="5974080" cy="460375"/>
          </a:xfrm>
          <a:prstGeom prst="rect">
            <a:avLst/>
          </a:prstGeom>
          <a:noFill/>
        </p:spPr>
        <p:txBody>
          <a:bodyPr wrap="none" rtlCol="0">
            <a:spAutoFit/>
          </a:bodyPr>
          <a:p>
            <a:r>
              <a:rPr lang="en-US" altLang="en-US" sz="2400" dirty="0">
                <a:latin typeface="+mj-lt"/>
                <a:ea typeface="宋体" pitchFamily="2" charset="-122"/>
              </a:rPr>
              <a:t>由微波诱导的纳米点中磁sk核的动力学切换</a:t>
            </a:r>
            <a:endParaRPr lang="en-US" altLang="en-US" sz="2400" dirty="0">
              <a:latin typeface="+mj-lt"/>
              <a:ea typeface="宋体" pitchFamily="2" charset="-122"/>
            </a:endParaRPr>
          </a:p>
        </p:txBody>
      </p:sp>
      <p:sp>
        <p:nvSpPr>
          <p:cNvPr id="4" name="Text Box 3"/>
          <p:cNvSpPr txBox="true"/>
          <p:nvPr/>
        </p:nvSpPr>
        <p:spPr>
          <a:xfrm>
            <a:off x="175260" y="744855"/>
            <a:ext cx="7186295" cy="181483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单个sk的生成与湮灭[16-20]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实验[21,22]和理论[3,23]研究了sk的自旋波模式，发现在三个sk的k=0的光学模式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加面内AC磁场时，可以激发顺时针和逆时针旋转模式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加垂直AC磁场时，可以激发sk的breathing mode</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本文发现可以用垂直方向的震荡磁场实现纳秒级别的sk核极性的翻转</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Bulk DMI形成Bloch型的sk，界面DMI形成Neel型的sk[30]。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本文考虑bulk DMI，出现在MnSi,FeGe中。</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系统：</a:t>
            </a:r>
            <a:r>
              <a:rPr lang="en-US" altLang="en-US" sz="1400" b="1" dirty="0">
                <a:solidFill>
                  <a:srgbClr val="FF0000"/>
                </a:solidFill>
                <a:latin typeface="+mj-lt"/>
                <a:ea typeface="宋体" pitchFamily="2" charset="-122"/>
              </a:rPr>
              <a:t>二维方格子圆盘</a:t>
            </a:r>
            <a:r>
              <a:rPr lang="en-US" altLang="en-US" sz="1400" dirty="0">
                <a:solidFill>
                  <a:schemeClr val="tx1"/>
                </a:solidFill>
                <a:latin typeface="+mj-lt"/>
                <a:ea typeface="宋体" pitchFamily="2" charset="-122"/>
              </a:rPr>
              <a:t>，直径121个格点，忽略偶极作用（尺寸小于100nm，可忽略）</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APL 106, 102401 (2015)</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482850" y="2559685"/>
            <a:ext cx="2595880" cy="770255"/>
          </a:xfrm>
          <a:prstGeom prst="rect">
            <a:avLst/>
          </a:prstGeom>
        </p:spPr>
      </p:pic>
      <p:pic>
        <p:nvPicPr>
          <p:cNvPr id="13" name="Picture 12" descr="/home/ligy/Pictures/1.png1"/>
          <p:cNvPicPr>
            <a:picLocks noChangeAspect="true"/>
          </p:cNvPicPr>
          <p:nvPr/>
        </p:nvPicPr>
        <p:blipFill>
          <a:blip r:embed="rId2"/>
          <a:srcRect/>
          <a:stretch>
            <a:fillRect/>
          </a:stretch>
        </p:blipFill>
        <p:spPr>
          <a:xfrm>
            <a:off x="2410460" y="3463925"/>
            <a:ext cx="2272665" cy="409575"/>
          </a:xfrm>
          <a:prstGeom prst="rect">
            <a:avLst/>
          </a:prstGeom>
        </p:spPr>
      </p:pic>
      <p:pic>
        <p:nvPicPr>
          <p:cNvPr id="5" name="Picture 4" descr="1"/>
          <p:cNvPicPr>
            <a:picLocks noChangeAspect="true"/>
          </p:cNvPicPr>
          <p:nvPr/>
        </p:nvPicPr>
        <p:blipFill>
          <a:blip r:embed="rId3"/>
          <a:stretch>
            <a:fillRect/>
          </a:stretch>
        </p:blipFill>
        <p:spPr>
          <a:xfrm>
            <a:off x="3926840" y="2065655"/>
            <a:ext cx="756285" cy="222885"/>
          </a:xfrm>
          <a:prstGeom prst="rect">
            <a:avLst/>
          </a:prstGeom>
        </p:spPr>
      </p:pic>
      <p:pic>
        <p:nvPicPr>
          <p:cNvPr id="6" name="Picture 5" descr="1"/>
          <p:cNvPicPr>
            <a:picLocks noChangeAspect="true"/>
          </p:cNvPicPr>
          <p:nvPr/>
        </p:nvPicPr>
        <p:blipFill>
          <a:blip r:embed="rId4"/>
          <a:stretch>
            <a:fillRect/>
          </a:stretch>
        </p:blipFill>
        <p:spPr>
          <a:xfrm>
            <a:off x="2814320" y="4005580"/>
            <a:ext cx="1482090" cy="247015"/>
          </a:xfrm>
          <a:prstGeom prst="rect">
            <a:avLst/>
          </a:prstGeom>
        </p:spPr>
      </p:pic>
      <p:pic>
        <p:nvPicPr>
          <p:cNvPr id="7" name="Picture 6" descr="1"/>
          <p:cNvPicPr>
            <a:picLocks noChangeAspect="true"/>
          </p:cNvPicPr>
          <p:nvPr/>
        </p:nvPicPr>
        <p:blipFill>
          <a:blip r:embed="rId5"/>
          <a:stretch>
            <a:fillRect/>
          </a:stretch>
        </p:blipFill>
        <p:spPr>
          <a:xfrm>
            <a:off x="1316990" y="4505960"/>
            <a:ext cx="4476750" cy="113855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991735" cy="460375"/>
          </a:xfrm>
          <a:prstGeom prst="rect">
            <a:avLst/>
          </a:prstGeom>
          <a:noFill/>
        </p:spPr>
        <p:txBody>
          <a:bodyPr wrap="none" rtlCol="0">
            <a:spAutoFit/>
          </a:bodyPr>
          <a:p>
            <a:r>
              <a:rPr lang="zh-CN" altLang="en-US" sz="2400" dirty="0">
                <a:latin typeface="+mj-lt"/>
                <a:ea typeface="宋体" pitchFamily="2" charset="-122"/>
              </a:rPr>
              <a:t>无序下受驱</a:t>
            </a:r>
            <a:r>
              <a:rPr lang="en-US" altLang="zh-CN" sz="2400" dirty="0">
                <a:latin typeface="+mj-lt"/>
                <a:ea typeface="宋体" pitchFamily="2" charset="-122"/>
              </a:rPr>
              <a:t>sk</a:t>
            </a:r>
            <a:r>
              <a:rPr lang="en-US" altLang="en-US" sz="2400" dirty="0">
                <a:latin typeface="+mj-lt"/>
                <a:ea typeface="宋体" pitchFamily="2" charset="-122"/>
              </a:rPr>
              <a:t>yrmion</a:t>
            </a:r>
            <a:r>
              <a:rPr lang="zh-CN" altLang="en-US" sz="2400" dirty="0">
                <a:latin typeface="+mj-lt"/>
                <a:ea typeface="宋体" pitchFamily="2" charset="-122"/>
              </a:rPr>
              <a:t>的集体输运性质</a:t>
            </a:r>
            <a:endParaRPr lang="zh-CN" altLang="en-US" sz="2400" dirty="0">
              <a:latin typeface="+mj-lt"/>
              <a:ea typeface="宋体" pitchFamily="2" charset="-122"/>
            </a:endParaRPr>
          </a:p>
        </p:txBody>
      </p:sp>
      <p:sp>
        <p:nvSpPr>
          <p:cNvPr id="4" name="Text Box 3"/>
          <p:cNvSpPr txBox="true"/>
          <p:nvPr/>
        </p:nvSpPr>
        <p:spPr>
          <a:xfrm>
            <a:off x="15875" y="785495"/>
            <a:ext cx="7440295"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用基于粒子的方法研究静态和受无序驱动的</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的集体相</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发现：由</a:t>
            </a: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项导致的非耗散效应减小了</a:t>
            </a:r>
            <a:r>
              <a:rPr lang="en-US" altLang="zh-CN" sz="1400" dirty="0">
                <a:solidFill>
                  <a:schemeClr val="tx1"/>
                </a:solidFill>
                <a:latin typeface="+mj-lt"/>
                <a:ea typeface="宋体" pitchFamily="2" charset="-122"/>
              </a:rPr>
              <a:t>depinning</a:t>
            </a:r>
            <a:r>
              <a:rPr lang="zh-CN" altLang="en-US" sz="1400" dirty="0">
                <a:solidFill>
                  <a:schemeClr val="tx1"/>
                </a:solidFill>
                <a:latin typeface="+mj-lt"/>
                <a:ea typeface="宋体" pitchFamily="2" charset="-122"/>
              </a:rPr>
              <a:t>阀值</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quenched disorder</a:t>
            </a:r>
            <a:r>
              <a:rPr lang="zh-CN" altLang="en-US" sz="1400" dirty="0">
                <a:solidFill>
                  <a:schemeClr val="tx1"/>
                </a:solidFill>
                <a:latin typeface="+mj-lt"/>
                <a:ea typeface="宋体" pitchFamily="2" charset="-122"/>
              </a:rPr>
              <a:t>改变了</a:t>
            </a:r>
            <a:r>
              <a:rPr lang="en-US" altLang="zh-CN" sz="1400" dirty="0">
                <a:solidFill>
                  <a:schemeClr val="tx1"/>
                </a:solidFill>
                <a:latin typeface="+mj-lt"/>
                <a:ea typeface="宋体" pitchFamily="2" charset="-122"/>
              </a:rPr>
              <a:t>Hall</a:t>
            </a:r>
            <a:r>
              <a:rPr lang="zh-CN" altLang="en-US" sz="1400" dirty="0">
                <a:solidFill>
                  <a:schemeClr val="tx1"/>
                </a:solidFill>
                <a:latin typeface="+mj-lt"/>
                <a:ea typeface="宋体" pitchFamily="2" charset="-122"/>
              </a:rPr>
              <a:t>角</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的垂直运动，并且与小的</a:t>
            </a:r>
            <a:r>
              <a:rPr lang="en-US" altLang="zh-CN" sz="1400" dirty="0">
                <a:latin typeface="+mj-lt"/>
                <a:ea typeface="宋体" pitchFamily="2" charset="-122"/>
                <a:sym typeface="+mn-ea"/>
              </a:rPr>
              <a:t>depinning</a:t>
            </a:r>
            <a:r>
              <a:rPr lang="zh-CN" altLang="en-US" sz="1400" dirty="0">
                <a:latin typeface="+mj-lt"/>
                <a:ea typeface="宋体" pitchFamily="2" charset="-122"/>
                <a:sym typeface="+mn-ea"/>
              </a:rPr>
              <a:t>阀值有关</a:t>
            </a:r>
            <a:r>
              <a:rPr lang="en-US" altLang="zh-CN" sz="1400" dirty="0">
                <a:latin typeface="+mj-lt"/>
                <a:ea typeface="宋体" pitchFamily="2" charset="-122"/>
                <a:sym typeface="+mn-ea"/>
              </a:rPr>
              <a:t>[23,29-31]</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单个</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的动力学方程</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第</a:t>
            </a:r>
            <a:r>
              <a:rPr lang="en-US" altLang="zh-CN" sz="1400" dirty="0">
                <a:solidFill>
                  <a:schemeClr val="tx1"/>
                </a:solidFill>
                <a:latin typeface="+mj-lt"/>
                <a:ea typeface="宋体" pitchFamily="2" charset="-122"/>
                <a:sym typeface="+mn-ea"/>
              </a:rPr>
              <a:t>i</a:t>
            </a:r>
            <a:r>
              <a:rPr lang="zh-CN" altLang="en-US" sz="1400" dirty="0">
                <a:solidFill>
                  <a:schemeClr val="tx1"/>
                </a:solidFill>
                <a:latin typeface="+mj-lt"/>
                <a:ea typeface="宋体" pitchFamily="2" charset="-122"/>
                <a:sym typeface="+mn-ea"/>
              </a:rPr>
              <a:t>个</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尺寸：</a:t>
            </a:r>
            <a:r>
              <a:rPr lang="en-US" altLang="zh-CN" sz="1400" dirty="0">
                <a:solidFill>
                  <a:schemeClr val="tx1"/>
                </a:solidFill>
                <a:latin typeface="+mj-lt"/>
                <a:ea typeface="宋体" pitchFamily="2" charset="-122"/>
                <a:sym typeface="+mn-ea"/>
              </a:rPr>
              <a:t>36x36</a:t>
            </a:r>
            <a:r>
              <a:rPr lang="zh-CN" altLang="en-US" sz="1400" dirty="0">
                <a:solidFill>
                  <a:schemeClr val="tx1"/>
                </a:solidFill>
                <a:latin typeface="+mj-lt"/>
                <a:ea typeface="宋体" pitchFamily="2" charset="-122"/>
                <a:sym typeface="+mn-ea"/>
              </a:rPr>
              <a:t>，周期边界条件，晶格尺寸</a:t>
            </a:r>
            <a:r>
              <a:rPr lang="en-US" altLang="zh-CN" sz="1400" dirty="0">
                <a:solidFill>
                  <a:schemeClr val="tx1"/>
                </a:solidFill>
                <a:latin typeface="+mj-lt"/>
                <a:ea typeface="宋体" pitchFamily="2" charset="-122"/>
                <a:sym typeface="+mn-ea"/>
              </a:rPr>
              <a:t>a=0.5nm</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J=3meV/a, D=0.3meV/a^2  </a:t>
            </a:r>
            <a:r>
              <a:rPr lang="en-US" altLang="zh-CN" sz="1400" dirty="0">
                <a:latin typeface="+mj-lt"/>
                <a:ea typeface="宋体" pitchFamily="2" charset="-122"/>
                <a:sym typeface="+mn-ea"/>
              </a:rPr>
              <a:t>(MnSi</a:t>
            </a:r>
            <a:r>
              <a:rPr lang="zh-CN" altLang="en-US" sz="1400" dirty="0">
                <a:latin typeface="+mj-lt"/>
                <a:ea typeface="宋体" pitchFamily="2" charset="-122"/>
                <a:sym typeface="+mn-ea"/>
              </a:rPr>
              <a:t>的参数</a:t>
            </a:r>
            <a:r>
              <a:rPr lang="en-US" altLang="zh-CN" sz="1400" dirty="0">
                <a:latin typeface="+mj-lt"/>
                <a:ea typeface="宋体" pitchFamily="2" charset="-122"/>
                <a:sym typeface="+mn-ea"/>
              </a:rPr>
              <a:t>)</a:t>
            </a:r>
            <a:endParaRPr lang="en-US" altLang="zh-CN" sz="1400" dirty="0">
              <a:solidFill>
                <a:schemeClr val="tx1"/>
              </a:solidFill>
              <a:latin typeface="+mj-lt"/>
              <a:ea typeface="宋体" pitchFamily="2" charset="-122"/>
              <a:sym typeface="+mn-ea"/>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PRL 114, 217202 (2015)</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3782695" y="1663700"/>
            <a:ext cx="2618105" cy="2419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true"/>
          </p:cNvPicPr>
          <p:nvPr/>
        </p:nvPicPr>
        <p:blipFill>
          <a:blip r:embed="rId1"/>
          <a:stretch>
            <a:fillRect/>
          </a:stretch>
        </p:blipFill>
        <p:spPr>
          <a:xfrm>
            <a:off x="3779310" y="1486594"/>
            <a:ext cx="3245055" cy="1432584"/>
          </a:xfrm>
          <a:prstGeom prst="rect">
            <a:avLst/>
          </a:prstGeom>
        </p:spPr>
      </p:pic>
      <p:sp>
        <p:nvSpPr>
          <p:cNvPr id="5" name="椭圆 4"/>
          <p:cNvSpPr/>
          <p:nvPr/>
        </p:nvSpPr>
        <p:spPr>
          <a:xfrm>
            <a:off x="4469131" y="2650012"/>
            <a:ext cx="153924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true"/>
          <p:nvPr/>
        </p:nvSpPr>
        <p:spPr>
          <a:xfrm>
            <a:off x="4725309" y="2948330"/>
            <a:ext cx="1026884" cy="369332"/>
          </a:xfrm>
          <a:prstGeom prst="rect">
            <a:avLst/>
          </a:prstGeom>
          <a:noFill/>
        </p:spPr>
        <p:txBody>
          <a:bodyPr wrap="none" rtlCol="0">
            <a:spAutoFit/>
          </a:bodyPr>
          <a:lstStyle/>
          <a:p>
            <a:r>
              <a:rPr lang="en-US" altLang="zh-CN" dirty="0">
                <a:solidFill>
                  <a:srgbClr val="FF0000"/>
                </a:solidFill>
              </a:rPr>
              <a:t>diffusive</a:t>
            </a:r>
            <a:endParaRPr lang="zh-CN" altLang="en-US" dirty="0">
              <a:solidFill>
                <a:srgbClr val="FF0000"/>
              </a:solidFill>
            </a:endParaRPr>
          </a:p>
        </p:txBody>
      </p:sp>
      <p:sp>
        <p:nvSpPr>
          <p:cNvPr id="7" name="椭圆 6"/>
          <p:cNvSpPr/>
          <p:nvPr/>
        </p:nvSpPr>
        <p:spPr>
          <a:xfrm>
            <a:off x="6068055" y="2656068"/>
            <a:ext cx="105506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true"/>
          <p:nvPr/>
        </p:nvSpPr>
        <p:spPr>
          <a:xfrm>
            <a:off x="6068055" y="2954976"/>
            <a:ext cx="1159292" cy="369332"/>
          </a:xfrm>
          <a:prstGeom prst="rect">
            <a:avLst/>
          </a:prstGeom>
          <a:noFill/>
        </p:spPr>
        <p:txBody>
          <a:bodyPr wrap="none" rtlCol="0">
            <a:spAutoFit/>
          </a:bodyPr>
          <a:lstStyle/>
          <a:p>
            <a:r>
              <a:rPr lang="en-US" altLang="zh-CN" dirty="0">
                <a:solidFill>
                  <a:srgbClr val="FF0000"/>
                </a:solidFill>
              </a:rPr>
              <a:t>insulating</a:t>
            </a:r>
            <a:endParaRPr lang="zh-CN" altLang="en-US" dirty="0">
              <a:solidFill>
                <a:srgbClr val="FF0000"/>
              </a:solidFill>
            </a:endParaRPr>
          </a:p>
        </p:txBody>
      </p:sp>
      <p:pic>
        <p:nvPicPr>
          <p:cNvPr id="9" name="图片 8"/>
          <p:cNvPicPr>
            <a:picLocks noChangeAspect="true"/>
          </p:cNvPicPr>
          <p:nvPr/>
        </p:nvPicPr>
        <p:blipFill>
          <a:blip r:embed="rId2"/>
          <a:stretch>
            <a:fillRect/>
          </a:stretch>
        </p:blipFill>
        <p:spPr>
          <a:xfrm>
            <a:off x="125587" y="3191539"/>
            <a:ext cx="3127225" cy="1432583"/>
          </a:xfrm>
          <a:prstGeom prst="rect">
            <a:avLst/>
          </a:prstGeom>
        </p:spPr>
      </p:pic>
      <p:pic>
        <p:nvPicPr>
          <p:cNvPr id="11" name="图片 10"/>
          <p:cNvPicPr>
            <a:picLocks noChangeAspect="true"/>
          </p:cNvPicPr>
          <p:nvPr/>
        </p:nvPicPr>
        <p:blipFill>
          <a:blip r:embed="rId3"/>
          <a:stretch>
            <a:fillRect/>
          </a:stretch>
        </p:blipFill>
        <p:spPr>
          <a:xfrm>
            <a:off x="3779310" y="3467664"/>
            <a:ext cx="3656366" cy="1987038"/>
          </a:xfrm>
          <a:prstGeom prst="rect">
            <a:avLst/>
          </a:prstGeom>
        </p:spPr>
      </p:pic>
      <p:sp>
        <p:nvSpPr>
          <p:cNvPr id="12" name="椭圆 11"/>
          <p:cNvSpPr/>
          <p:nvPr/>
        </p:nvSpPr>
        <p:spPr>
          <a:xfrm>
            <a:off x="949968" y="3298218"/>
            <a:ext cx="1281811" cy="19271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true"/>
          <p:nvPr/>
        </p:nvSpPr>
        <p:spPr>
          <a:xfrm>
            <a:off x="1053362" y="3597611"/>
            <a:ext cx="1107996" cy="646331"/>
          </a:xfrm>
          <a:prstGeom prst="rect">
            <a:avLst/>
          </a:prstGeom>
          <a:noFill/>
        </p:spPr>
        <p:txBody>
          <a:bodyPr wrap="none" rtlCol="0">
            <a:spAutoFit/>
          </a:bodyPr>
          <a:lstStyle/>
          <a:p>
            <a:r>
              <a:rPr lang="en-US" altLang="zh-CN" dirty="0">
                <a:solidFill>
                  <a:srgbClr val="FF0000"/>
                </a:solidFill>
              </a:rPr>
              <a:t>plateau,</a:t>
            </a:r>
            <a:endParaRPr lang="en-US" altLang="zh-CN" dirty="0">
              <a:solidFill>
                <a:srgbClr val="FF0000"/>
              </a:solidFill>
            </a:endParaRPr>
          </a:p>
          <a:p>
            <a:r>
              <a:rPr lang="en-US" altLang="zh-CN" dirty="0">
                <a:solidFill>
                  <a:srgbClr val="FF0000"/>
                </a:solidFill>
              </a:rPr>
              <a:t>universal</a:t>
            </a:r>
            <a:endParaRPr lang="zh-CN" altLang="en-US" dirty="0">
              <a:solidFill>
                <a:srgbClr val="FF0000"/>
              </a:solidFill>
            </a:endParaRPr>
          </a:p>
        </p:txBody>
      </p:sp>
      <p:sp>
        <p:nvSpPr>
          <p:cNvPr id="14" name="文本框 13"/>
          <p:cNvSpPr txBox="true"/>
          <p:nvPr/>
        </p:nvSpPr>
        <p:spPr>
          <a:xfrm>
            <a:off x="2037232" y="92911"/>
            <a:ext cx="4271645" cy="460375"/>
          </a:xfrm>
          <a:prstGeom prst="rect">
            <a:avLst/>
          </a:prstGeom>
          <a:noFill/>
        </p:spPr>
        <p:txBody>
          <a:bodyPr wrap="none" rtlCol="0">
            <a:spAutoFit/>
          </a:bodyPr>
          <a:lstStyle/>
          <a:p>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(USCF)</a:t>
            </a:r>
            <a:endParaRPr lang="zh-CN" altLang="en-US" sz="2400" dirty="0">
              <a:latin typeface="+mj-lt"/>
            </a:endParaRPr>
          </a:p>
        </p:txBody>
      </p:sp>
      <p:pic>
        <p:nvPicPr>
          <p:cNvPr id="16" name="图片 15"/>
          <p:cNvPicPr>
            <a:picLocks noChangeAspect="true"/>
          </p:cNvPicPr>
          <p:nvPr/>
        </p:nvPicPr>
        <p:blipFill>
          <a:blip r:embed="rId4"/>
          <a:stretch>
            <a:fillRect/>
          </a:stretch>
        </p:blipFill>
        <p:spPr>
          <a:xfrm>
            <a:off x="1195227" y="1873777"/>
            <a:ext cx="1063659" cy="1045425"/>
          </a:xfrm>
          <a:prstGeom prst="rect">
            <a:avLst/>
          </a:prstGeom>
        </p:spPr>
      </p:pic>
      <p:sp>
        <p:nvSpPr>
          <p:cNvPr id="17" name="文本框 16"/>
          <p:cNvSpPr txBox="true"/>
          <p:nvPr/>
        </p:nvSpPr>
        <p:spPr>
          <a:xfrm>
            <a:off x="195958" y="1505634"/>
            <a:ext cx="3061335" cy="337185"/>
          </a:xfrm>
          <a:prstGeom prst="rect">
            <a:avLst/>
          </a:prstGeom>
          <a:noFill/>
        </p:spPr>
        <p:txBody>
          <a:bodyPr wrap="none" rtlCol="0">
            <a:spAutoFit/>
          </a:bodyPr>
          <a:lstStyle/>
          <a:p>
            <a:r>
              <a:rPr lang="zh-CN" altLang="en-US" sz="1600" dirty="0"/>
              <a:t>系统：</a:t>
            </a:r>
            <a:r>
              <a:rPr lang="en-US" altLang="zh-CN" sz="1600" dirty="0"/>
              <a:t>方格子，</a:t>
            </a:r>
            <a:r>
              <a:rPr lang="zh-CN" altLang="en-US" sz="1600" dirty="0"/>
              <a:t>有</a:t>
            </a:r>
            <a:r>
              <a:rPr lang="en-US" altLang="zh-CN" sz="1600" dirty="0"/>
              <a:t>SOC</a:t>
            </a:r>
            <a:r>
              <a:rPr lang="zh-CN" altLang="en-US" sz="1600" dirty="0"/>
              <a:t>的四端口</a:t>
            </a:r>
            <a:endParaRPr lang="zh-CN" altLang="en-US" sz="1600" dirty="0"/>
          </a:p>
        </p:txBody>
      </p:sp>
      <p:pic>
        <p:nvPicPr>
          <p:cNvPr id="19" name="图片 18"/>
          <p:cNvPicPr>
            <a:picLocks noChangeAspect="true"/>
          </p:cNvPicPr>
          <p:nvPr/>
        </p:nvPicPr>
        <p:blipFill>
          <a:blip r:embed="rId5"/>
          <a:stretch>
            <a:fillRect/>
          </a:stretch>
        </p:blipFill>
        <p:spPr>
          <a:xfrm>
            <a:off x="202982" y="883191"/>
            <a:ext cx="7024365" cy="480253"/>
          </a:xfrm>
          <a:prstGeom prst="rect">
            <a:avLst/>
          </a:prstGeom>
        </p:spPr>
      </p:pic>
      <p:sp>
        <p:nvSpPr>
          <p:cNvPr id="20" name="文本框 19"/>
          <p:cNvSpPr txBox="true"/>
          <p:nvPr/>
        </p:nvSpPr>
        <p:spPr>
          <a:xfrm>
            <a:off x="5172547" y="3933728"/>
            <a:ext cx="1159292" cy="369332"/>
          </a:xfrm>
          <a:prstGeom prst="rect">
            <a:avLst/>
          </a:prstGeom>
          <a:noFill/>
        </p:spPr>
        <p:txBody>
          <a:bodyPr wrap="none" rtlCol="0">
            <a:spAutoFit/>
          </a:bodyPr>
          <a:lstStyle/>
          <a:p>
            <a:r>
              <a:rPr lang="en-US" altLang="zh-CN" dirty="0">
                <a:solidFill>
                  <a:srgbClr val="FF0000"/>
                </a:solidFill>
              </a:rPr>
              <a:t>Gaussian</a:t>
            </a:r>
            <a:endParaRPr lang="zh-CN" altLang="en-US" dirty="0">
              <a:solidFill>
                <a:srgbClr val="FF0000"/>
              </a:solidFill>
            </a:endParaRPr>
          </a:p>
        </p:txBody>
      </p:sp>
      <p:sp>
        <p:nvSpPr>
          <p:cNvPr id="21" name="文本框 20"/>
          <p:cNvSpPr txBox="true"/>
          <p:nvPr/>
        </p:nvSpPr>
        <p:spPr>
          <a:xfrm>
            <a:off x="4966627" y="4769124"/>
            <a:ext cx="1620957" cy="369332"/>
          </a:xfrm>
          <a:prstGeom prst="rect">
            <a:avLst/>
          </a:prstGeom>
          <a:noFill/>
        </p:spPr>
        <p:txBody>
          <a:bodyPr wrap="none" rtlCol="0">
            <a:spAutoFit/>
          </a:bodyPr>
          <a:lstStyle/>
          <a:p>
            <a:r>
              <a:rPr lang="en-US" altLang="zh-CN" dirty="0">
                <a:solidFill>
                  <a:srgbClr val="FF0000"/>
                </a:solidFill>
              </a:rPr>
              <a:t>non-Gaussian</a:t>
            </a:r>
            <a:endParaRPr lang="zh-CN" altLang="en-US" dirty="0">
              <a:solidFill>
                <a:srgbClr val="FF0000"/>
              </a:solidFill>
            </a:endParaRPr>
          </a:p>
        </p:txBody>
      </p:sp>
      <p:sp>
        <p:nvSpPr>
          <p:cNvPr id="22" name="文本占位符 2"/>
          <p:cNvSpPr/>
          <p:nvPr>
            <p:ph type="body"/>
          </p:nvPr>
        </p:nvSpPr>
        <p:spPr>
          <a:xfrm>
            <a:off x="289560" y="5310505"/>
            <a:ext cx="2799715" cy="231140"/>
          </a:xfrm>
        </p:spPr>
        <p:txBody>
          <a:bodyPr>
            <a:normAutofit fontScale="97500"/>
          </a:bodyPr>
          <a:lstStyle/>
          <a:p>
            <a:pPr marL="81280" indent="0" algn="just">
              <a:lnSpc>
                <a:spcPct val="110000"/>
              </a:lnSpc>
              <a:buNone/>
            </a:pPr>
            <a:r>
              <a:rPr lang="en-US" altLang="zh-CN" sz="1400" dirty="0"/>
              <a:t>Wei Ren, PRL 97, 066603 (2006)</a:t>
            </a:r>
            <a:endParaRPr lang="zh-CN" altLang="en-US" sz="1400" dirty="0"/>
          </a:p>
        </p:txBody>
      </p:sp>
      <p:sp>
        <p:nvSpPr>
          <p:cNvPr id="2" name="Text Box 1"/>
          <p:cNvSpPr txBox="true"/>
          <p:nvPr/>
        </p:nvSpPr>
        <p:spPr>
          <a:xfrm>
            <a:off x="203200" y="138430"/>
            <a:ext cx="1102360" cy="368300"/>
          </a:xfrm>
          <a:prstGeom prst="rect">
            <a:avLst/>
          </a:prstGeom>
          <a:noFill/>
        </p:spPr>
        <p:txBody>
          <a:bodyPr wrap="none" rtlCol="0" anchor="t">
            <a:spAutoFit/>
          </a:bodyPr>
          <a:lstStyle/>
          <a:p>
            <a:r>
              <a:rPr lang="en-US" altLang="zh-CN" b="1" dirty="0">
                <a:solidFill>
                  <a:srgbClr val="FF0000"/>
                </a:solidFill>
                <a:sym typeface="+mn-ea"/>
              </a:rPr>
              <a:t>方格子</a:t>
            </a:r>
            <a:r>
              <a:rPr lang="en-US" altLang="en-US" b="1" dirty="0">
                <a:solidFill>
                  <a:srgbClr val="FF0000"/>
                </a:solidFill>
                <a:sym typeface="+mn-ea"/>
              </a:rPr>
              <a:t>中</a:t>
            </a:r>
            <a:endParaRPr lang="en-US" altLang="en-US" b="1" dirty="0">
              <a:solidFill>
                <a:srgbClr val="FF0000"/>
              </a:solidFill>
              <a:sym typeface="+mn-ea"/>
            </a:endParaRPr>
          </a:p>
        </p:txBody>
      </p:sp>
      <p:cxnSp>
        <p:nvCxnSpPr>
          <p:cNvPr id="3" name="Straight Arrow Connector 2"/>
          <p:cNvCxnSpPr>
            <a:stCxn id="6" idx="2"/>
          </p:cNvCxnSpPr>
          <p:nvPr/>
        </p:nvCxnSpPr>
        <p:spPr>
          <a:xfrm>
            <a:off x="5238750" y="3317875"/>
            <a:ext cx="280670" cy="67246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8" idx="2"/>
          </p:cNvCxnSpPr>
          <p:nvPr/>
        </p:nvCxnSpPr>
        <p:spPr>
          <a:xfrm flipH="true">
            <a:off x="6292850" y="3324860"/>
            <a:ext cx="354965" cy="15259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175260" y="744855"/>
            <a:ext cx="7225030" cy="13836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当电子流过非平庸磁结构时，会感受到一个“涌呈”的电磁场[12,13]</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涌呈电场会产生一个自旋动力，也即时间变化的磁化诱导产生一个局域自旋流</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涌呈磁场会产生一个有效的洛伦兹力，导致拓扑Hall效应</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实验观测到的sk尺寸从1nm-70nm</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方法：紧束缚模型，铁磁金属，方格子，中心区连接四端口，左右加偏压，由于涌呈磁</a:t>
            </a:r>
            <a:endParaRPr lang="en-US" altLang="en-US" sz="1400" dirty="0">
              <a:solidFill>
                <a:schemeClr val="tx1"/>
              </a:solidFill>
              <a:latin typeface="+mj-lt"/>
              <a:ea typeface="宋体" pitchFamily="2" charset="-122"/>
            </a:endParaRPr>
          </a:p>
          <a:p>
            <a:pPr indent="0" algn="l">
              <a:buFont typeface="Arial" panose="02080604020202020204" pitchFamily="34" charset="0"/>
              <a:buNone/>
            </a:pPr>
            <a:r>
              <a:rPr lang="en-US" altLang="en-US" sz="1400" dirty="0">
                <a:solidFill>
                  <a:schemeClr val="tx1"/>
                </a:solidFill>
                <a:latin typeface="+mj-lt"/>
                <a:ea typeface="宋体" pitchFamily="2" charset="-122"/>
              </a:rPr>
              <a:t>场的存在，在上下端口会检测到拓扑Hall电流或自旋流</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1"/>
          <p:cNvPicPr>
            <a:picLocks noChangeAspect="true"/>
          </p:cNvPicPr>
          <p:nvPr/>
        </p:nvPicPr>
        <p:blipFill>
          <a:blip r:embed="rId1"/>
          <a:stretch>
            <a:fillRect/>
          </a:stretch>
        </p:blipFill>
        <p:spPr>
          <a:xfrm>
            <a:off x="27305" y="2376170"/>
            <a:ext cx="3899535" cy="1657985"/>
          </a:xfrm>
          <a:prstGeom prst="rect">
            <a:avLst/>
          </a:prstGeom>
        </p:spPr>
      </p:pic>
      <p:sp>
        <p:nvSpPr>
          <p:cNvPr id="10" name="Text Box 9"/>
          <p:cNvSpPr txBox="true"/>
          <p:nvPr/>
        </p:nvSpPr>
        <p:spPr>
          <a:xfrm>
            <a:off x="1750060" y="2598420"/>
            <a:ext cx="1000760" cy="337185"/>
          </a:xfrm>
          <a:prstGeom prst="rect">
            <a:avLst/>
          </a:prstGeom>
          <a:noFill/>
        </p:spPr>
        <p:txBody>
          <a:bodyPr wrap="none" rtlCol="0">
            <a:spAutoFit/>
          </a:bodyPr>
          <a:p>
            <a:r>
              <a:rPr lang="en-US" altLang="en-US" sz="1600" b="1">
                <a:solidFill>
                  <a:srgbClr val="FF0000"/>
                </a:solidFill>
              </a:rPr>
              <a:t>涌呈磁场</a:t>
            </a:r>
            <a:endParaRPr lang="en-US" altLang="en-US" sz="1600" b="1">
              <a:solidFill>
                <a:srgbClr val="FF0000"/>
              </a:solidFill>
            </a:endParaRPr>
          </a:p>
        </p:txBody>
      </p:sp>
      <p:pic>
        <p:nvPicPr>
          <p:cNvPr id="11" name="Picture 10" descr="1"/>
          <p:cNvPicPr>
            <a:picLocks noChangeAspect="true"/>
          </p:cNvPicPr>
          <p:nvPr/>
        </p:nvPicPr>
        <p:blipFill>
          <a:blip r:embed="rId2"/>
          <a:stretch>
            <a:fillRect/>
          </a:stretch>
        </p:blipFill>
        <p:spPr>
          <a:xfrm>
            <a:off x="4318635" y="2478405"/>
            <a:ext cx="3130550" cy="415925"/>
          </a:xfrm>
          <a:prstGeom prst="rect">
            <a:avLst/>
          </a:prstGeom>
        </p:spPr>
      </p:pic>
      <p:pic>
        <p:nvPicPr>
          <p:cNvPr id="12" name="Picture 11" descr="1"/>
          <p:cNvPicPr>
            <a:picLocks noChangeAspect="true"/>
          </p:cNvPicPr>
          <p:nvPr/>
        </p:nvPicPr>
        <p:blipFill>
          <a:blip r:embed="rId3"/>
          <a:stretch>
            <a:fillRect/>
          </a:stretch>
        </p:blipFill>
        <p:spPr>
          <a:xfrm>
            <a:off x="4682490" y="3597275"/>
            <a:ext cx="2105660" cy="415290"/>
          </a:xfrm>
          <a:prstGeom prst="rect">
            <a:avLst/>
          </a:prstGeom>
        </p:spPr>
      </p:pic>
      <p:pic>
        <p:nvPicPr>
          <p:cNvPr id="13" name="Picture 12" descr="1"/>
          <p:cNvPicPr>
            <a:picLocks noChangeAspect="true"/>
          </p:cNvPicPr>
          <p:nvPr/>
        </p:nvPicPr>
        <p:blipFill>
          <a:blip r:embed="rId4"/>
          <a:stretch>
            <a:fillRect/>
          </a:stretch>
        </p:blipFill>
        <p:spPr>
          <a:xfrm>
            <a:off x="4391660" y="3386455"/>
            <a:ext cx="2984500" cy="209550"/>
          </a:xfrm>
          <a:prstGeom prst="rect">
            <a:avLst/>
          </a:prstGeom>
        </p:spPr>
      </p:pic>
      <p:sp>
        <p:nvSpPr>
          <p:cNvPr id="16" name="Text Box 15"/>
          <p:cNvSpPr txBox="true"/>
          <p:nvPr/>
        </p:nvSpPr>
        <p:spPr>
          <a:xfrm>
            <a:off x="3926840" y="2171700"/>
            <a:ext cx="1130300" cy="306705"/>
          </a:xfrm>
          <a:prstGeom prst="rect">
            <a:avLst/>
          </a:prstGeom>
          <a:noFill/>
        </p:spPr>
        <p:txBody>
          <a:bodyPr wrap="none" rtlCol="0">
            <a:spAutoFit/>
          </a:bodyPr>
          <a:p>
            <a:pPr indent="0">
              <a:buNone/>
            </a:pPr>
            <a:r>
              <a:rPr lang="en-US" altLang="en-US" sz="1400">
                <a:solidFill>
                  <a:schemeClr val="tx1"/>
                </a:solidFill>
              </a:rPr>
              <a:t>电子H：</a:t>
            </a:r>
            <a:endParaRPr lang="en-US" altLang="en-US" sz="1400">
              <a:solidFill>
                <a:schemeClr val="tx1"/>
              </a:solidFill>
            </a:endParaRPr>
          </a:p>
        </p:txBody>
      </p:sp>
      <p:sp>
        <p:nvSpPr>
          <p:cNvPr id="17" name="Text Box 16"/>
          <p:cNvSpPr txBox="true"/>
          <p:nvPr/>
        </p:nvSpPr>
        <p:spPr>
          <a:xfrm>
            <a:off x="3926840" y="2998470"/>
            <a:ext cx="1605280" cy="306705"/>
          </a:xfrm>
          <a:prstGeom prst="rect">
            <a:avLst/>
          </a:prstGeom>
          <a:noFill/>
        </p:spPr>
        <p:txBody>
          <a:bodyPr wrap="none" rtlCol="0">
            <a:spAutoFit/>
          </a:bodyPr>
          <a:p>
            <a:r>
              <a:rPr lang="en-US" altLang="en-US" sz="1400">
                <a:solidFill>
                  <a:schemeClr val="tx1"/>
                </a:solidFill>
              </a:rPr>
              <a:t>稳定的自旋结构：</a:t>
            </a:r>
            <a:endParaRPr lang="en-US" altLang="en-US" sz="1400">
              <a:solidFill>
                <a:schemeClr val="tx1"/>
              </a:solidFill>
            </a:endParaRPr>
          </a:p>
        </p:txBody>
      </p:sp>
      <p:sp>
        <p:nvSpPr>
          <p:cNvPr id="20" name="Text Box 19"/>
          <p:cNvSpPr txBox="true"/>
          <p:nvPr/>
        </p:nvSpPr>
        <p:spPr>
          <a:xfrm>
            <a:off x="175260" y="4378325"/>
            <a:ext cx="7289800" cy="9531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一般研究都假设sk迟豫完成，是能量上稳定的sk态(DMI，各向异向，交换能的竞争)[39]</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b="1" dirty="0">
                <a:solidFill>
                  <a:srgbClr val="FF0000"/>
                </a:solidFill>
                <a:latin typeface="+mj-lt"/>
                <a:ea typeface="宋体" pitchFamily="2" charset="-122"/>
              </a:rPr>
              <a:t>本文假设自旋结构已经稳定，不关注如何能量最小化以得到sk，不进行LLG方程演化。</a:t>
            </a:r>
            <a:endParaRPr lang="en-US" altLang="en-US" sz="1400" b="1" dirty="0">
              <a:solidFill>
                <a:srgbClr val="FF0000"/>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能量最小化见[39,40,41]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half-metallic也即极化P=+-1，即只有单个自旋指向的电子存在</a:t>
            </a:r>
            <a:endParaRPr lang="en-US" altLang="en-US" sz="1400" dirty="0">
              <a:solidFill>
                <a:schemeClr val="tx1"/>
              </a:solidFill>
              <a:latin typeface="+mj-lt"/>
              <a:ea typeface="宋体" pitchFamily="2"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05382" y="63701"/>
            <a:ext cx="5149850" cy="398780"/>
          </a:xfrm>
          <a:prstGeom prst="rect">
            <a:avLst/>
          </a:prstGeom>
          <a:noFill/>
        </p:spPr>
        <p:txBody>
          <a:bodyPr wrap="none" rtlCol="0">
            <a:spAutoFit/>
          </a:bodyPr>
          <a:p>
            <a:r>
              <a:rPr lang="zh-CN" altLang="en-US" sz="2000" dirty="0">
                <a:latin typeface="+mj-lt"/>
                <a:ea typeface="宋体" pitchFamily="2" charset="-122"/>
              </a:rPr>
              <a:t>磁畴边界扭曲的</a:t>
            </a:r>
            <a:r>
              <a:rPr lang="en-US" altLang="zh-CN" sz="2000" dirty="0">
                <a:latin typeface="+mj-lt"/>
                <a:ea typeface="宋体" pitchFamily="2" charset="-122"/>
              </a:rPr>
              <a:t>skyrmion</a:t>
            </a:r>
            <a:r>
              <a:rPr lang="zh-CN" altLang="en-US" sz="2000" dirty="0">
                <a:latin typeface="+mj-lt"/>
                <a:ea typeface="宋体" pitchFamily="2" charset="-122"/>
              </a:rPr>
              <a:t>及</a:t>
            </a:r>
            <a:r>
              <a:rPr lang="en-US" altLang="zh-CN" sz="2000" dirty="0">
                <a:latin typeface="+mj-lt"/>
                <a:ea typeface="宋体" pitchFamily="2" charset="-122"/>
              </a:rPr>
              <a:t>skyrmion</a:t>
            </a:r>
            <a:r>
              <a:rPr lang="zh-CN" altLang="en-US" sz="2000" dirty="0">
                <a:latin typeface="+mj-lt"/>
                <a:ea typeface="宋体" pitchFamily="2" charset="-122"/>
              </a:rPr>
              <a:t>成像方法</a:t>
            </a:r>
            <a:endParaRPr lang="zh-CN" altLang="en-US" sz="2000" dirty="0">
              <a:latin typeface="+mj-lt"/>
              <a:ea typeface="宋体" pitchFamily="2" charset="-122"/>
            </a:endParaRPr>
          </a:p>
        </p:txBody>
      </p:sp>
      <p:sp>
        <p:nvSpPr>
          <p:cNvPr id="4" name="Text Box 3"/>
          <p:cNvSpPr txBox="true"/>
          <p:nvPr/>
        </p:nvSpPr>
        <p:spPr>
          <a:xfrm>
            <a:off x="289560" y="1045845"/>
            <a:ext cx="2058670" cy="52197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无量纲的</a:t>
            </a:r>
            <a:r>
              <a:rPr lang="en-US" altLang="zh-CN" sz="1400" dirty="0">
                <a:solidFill>
                  <a:schemeClr val="tx1"/>
                </a:solidFill>
                <a:latin typeface="+mj-lt"/>
                <a:ea typeface="宋体" pitchFamily="2" charset="-122"/>
                <a:sym typeface="+mn-ea"/>
              </a:rPr>
              <a:t>LLG</a:t>
            </a:r>
            <a:r>
              <a:rPr lang="zh-CN" altLang="en-US" sz="1400" dirty="0">
                <a:solidFill>
                  <a:schemeClr val="tx1"/>
                </a:solidFill>
                <a:latin typeface="+mj-lt"/>
                <a:ea typeface="宋体" pitchFamily="2" charset="-122"/>
                <a:sym typeface="+mn-ea"/>
              </a:rPr>
              <a:t>方程：</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45785" y="521335"/>
            <a:ext cx="1928495" cy="275590"/>
          </a:xfrm>
          <a:prstGeom prst="rect">
            <a:avLst/>
          </a:prstGeom>
          <a:noFill/>
        </p:spPr>
        <p:txBody>
          <a:bodyPr wrap="square" rtlCol="0">
            <a:spAutoFit/>
          </a:bodyPr>
          <a:p>
            <a:r>
              <a:rPr lang="en-US" altLang="en-US" sz="1200"/>
              <a:t>PRB 98, 014433 (2018)</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2393950" y="1567815"/>
            <a:ext cx="2828925" cy="262255"/>
          </a:xfrm>
          <a:prstGeom prst="rect">
            <a:avLst/>
          </a:prstGeom>
        </p:spPr>
      </p:pic>
      <p:sp>
        <p:nvSpPr>
          <p:cNvPr id="13" name="Text Box 12"/>
          <p:cNvSpPr txBox="true"/>
          <p:nvPr/>
        </p:nvSpPr>
        <p:spPr>
          <a:xfrm>
            <a:off x="874395" y="1597660"/>
            <a:ext cx="894080" cy="306705"/>
          </a:xfrm>
          <a:prstGeom prst="rect">
            <a:avLst/>
          </a:prstGeom>
          <a:noFill/>
        </p:spPr>
        <p:txBody>
          <a:bodyPr wrap="none" rtlCol="0">
            <a:spAutoFit/>
          </a:bodyPr>
          <a:p>
            <a:r>
              <a:rPr lang="zh-CN" sz="1400">
                <a:ea typeface="宋体" pitchFamily="2" charset="-122"/>
              </a:rPr>
              <a:t>面内电流</a:t>
            </a:r>
            <a:endParaRPr lang="zh-CN"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2774950" y="970280"/>
            <a:ext cx="2624455" cy="444500"/>
          </a:xfrm>
          <a:prstGeom prst="rect">
            <a:avLst/>
          </a:prstGeom>
        </p:spPr>
      </p:pic>
      <p:pic>
        <p:nvPicPr>
          <p:cNvPr id="5" name="Picture 4" descr="/home/ligy/Pictures/1.png1"/>
          <p:cNvPicPr>
            <a:picLocks noChangeAspect="true"/>
          </p:cNvPicPr>
          <p:nvPr/>
        </p:nvPicPr>
        <p:blipFill>
          <a:blip r:embed="rId3"/>
          <a:srcRect/>
          <a:stretch>
            <a:fillRect/>
          </a:stretch>
        </p:blipFill>
        <p:spPr>
          <a:xfrm>
            <a:off x="2867660" y="2007870"/>
            <a:ext cx="1828165" cy="225425"/>
          </a:xfrm>
          <a:prstGeom prst="rect">
            <a:avLst/>
          </a:prstGeom>
        </p:spPr>
      </p:pic>
      <p:pic>
        <p:nvPicPr>
          <p:cNvPr id="3" name="Picture 2" descr="/home/ligy/Pictures/1.png1"/>
          <p:cNvPicPr>
            <a:picLocks noChangeAspect="true"/>
          </p:cNvPicPr>
          <p:nvPr/>
        </p:nvPicPr>
        <p:blipFill>
          <a:blip r:embed="rId4"/>
          <a:srcRect/>
          <a:stretch>
            <a:fillRect/>
          </a:stretch>
        </p:blipFill>
        <p:spPr>
          <a:xfrm>
            <a:off x="2713355" y="2496185"/>
            <a:ext cx="2025650" cy="423545"/>
          </a:xfrm>
          <a:prstGeom prst="rect">
            <a:avLst/>
          </a:prstGeom>
        </p:spPr>
      </p:pic>
      <p:pic>
        <p:nvPicPr>
          <p:cNvPr id="6" name="Picture 5" descr="/home/ligy/Pictures/1.png1"/>
          <p:cNvPicPr>
            <a:picLocks noChangeAspect="true"/>
          </p:cNvPicPr>
          <p:nvPr/>
        </p:nvPicPr>
        <p:blipFill>
          <a:blip r:embed="rId5"/>
          <a:srcRect/>
          <a:stretch>
            <a:fillRect/>
          </a:stretch>
        </p:blipFill>
        <p:spPr>
          <a:xfrm>
            <a:off x="1657350" y="3147060"/>
            <a:ext cx="4104005" cy="488315"/>
          </a:xfrm>
          <a:prstGeom prst="rect">
            <a:avLst/>
          </a:prstGeom>
        </p:spPr>
      </p:pic>
      <p:sp>
        <p:nvSpPr>
          <p:cNvPr id="7" name="Text Box 6"/>
          <p:cNvSpPr txBox="true"/>
          <p:nvPr/>
        </p:nvSpPr>
        <p:spPr>
          <a:xfrm>
            <a:off x="874395" y="2496185"/>
            <a:ext cx="1249680" cy="306705"/>
          </a:xfrm>
          <a:prstGeom prst="rect">
            <a:avLst/>
          </a:prstGeom>
          <a:noFill/>
        </p:spPr>
        <p:txBody>
          <a:bodyPr wrap="none" rtlCol="0">
            <a:spAutoFit/>
          </a:bodyPr>
          <a:p>
            <a:r>
              <a:rPr lang="zh-CN" sz="1400">
                <a:ea typeface="宋体" pitchFamily="2" charset="-122"/>
              </a:rPr>
              <a:t>垂直面的电流</a:t>
            </a:r>
            <a:endParaRPr lang="zh-CN" sz="1400">
              <a:ea typeface="宋体" pitchFamily="2" charset="-122"/>
            </a:endParaRPr>
          </a:p>
        </p:txBody>
      </p:sp>
      <p:sp>
        <p:nvSpPr>
          <p:cNvPr id="10" name="Text Box 9"/>
          <p:cNvSpPr txBox="true"/>
          <p:nvPr/>
        </p:nvSpPr>
        <p:spPr>
          <a:xfrm>
            <a:off x="289560" y="3147060"/>
            <a:ext cx="982345"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pitchFamily="2" charset="-122"/>
              </a:rPr>
              <a:t>SOT</a:t>
            </a:r>
            <a:r>
              <a:rPr lang="zh-CN" altLang="en-US" sz="1400">
                <a:ea typeface="宋体" pitchFamily="2" charset="-122"/>
              </a:rPr>
              <a:t>：</a:t>
            </a:r>
            <a:endParaRPr lang="zh-CN" altLang="en-US" sz="1400">
              <a:ea typeface="宋体"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886737" y="117041"/>
            <a:ext cx="3806825" cy="460375"/>
          </a:xfrm>
          <a:prstGeom prst="rect">
            <a:avLst/>
          </a:prstGeom>
          <a:noFill/>
        </p:spPr>
        <p:txBody>
          <a:bodyPr wrap="none" rtlCol="0">
            <a:spAutoFit/>
          </a:bodyPr>
          <a:p>
            <a:r>
              <a:rPr lang="zh-CN" altLang="en-US" sz="2400" dirty="0">
                <a:latin typeface="+mj-lt"/>
                <a:ea typeface="宋体" pitchFamily="2" charset="-122"/>
              </a:rPr>
              <a:t>复合粒子的</a:t>
            </a:r>
            <a:r>
              <a:rPr lang="en-US" altLang="zh-CN" sz="2400" dirty="0">
                <a:latin typeface="+mj-lt"/>
                <a:ea typeface="宋体" pitchFamily="2" charset="-122"/>
              </a:rPr>
              <a:t>Anderson</a:t>
            </a:r>
            <a:r>
              <a:rPr lang="zh-CN" altLang="en-US" sz="2400" dirty="0">
                <a:latin typeface="+mj-lt"/>
                <a:ea typeface="宋体" pitchFamily="2" charset="-122"/>
              </a:rPr>
              <a:t>局域化</a:t>
            </a:r>
            <a:endParaRPr lang="zh-CN" altLang="en-US" sz="2400" dirty="0">
              <a:latin typeface="+mj-lt"/>
              <a:ea typeface="宋体" pitchFamily="2" charset="-122"/>
            </a:endParaRPr>
          </a:p>
        </p:txBody>
      </p:sp>
      <p:sp>
        <p:nvSpPr>
          <p:cNvPr id="4" name="Text Box 3"/>
          <p:cNvSpPr txBox="true"/>
          <p:nvPr/>
        </p:nvSpPr>
        <p:spPr>
          <a:xfrm>
            <a:off x="316230" y="944880"/>
            <a:ext cx="6948170" cy="583565"/>
          </a:xfrm>
          <a:prstGeom prst="rect">
            <a:avLst/>
          </a:prstGeom>
          <a:noFill/>
        </p:spPr>
        <p:txBody>
          <a:bodyPr wrap="none" rtlCol="0">
            <a:spAutoFit/>
          </a:bodyPr>
          <a:p>
            <a:pPr marL="285750" indent="-285750">
              <a:buFont typeface="Arial" panose="02080604020202020204" pitchFamily="34" charset="0"/>
              <a:buChar char="•"/>
            </a:pPr>
            <a:r>
              <a:rPr lang="zh-CN" altLang="en-US" sz="1600">
                <a:ea typeface="宋体" pitchFamily="2" charset="-122"/>
              </a:rPr>
              <a:t>复合量子粒子的平动自由度与内部自由度的耦合会减弱</a:t>
            </a:r>
            <a:r>
              <a:rPr lang="en-US" altLang="zh-CN" sz="1600">
                <a:ea typeface="宋体" pitchFamily="2" charset="-122"/>
              </a:rPr>
              <a:t>Anderson</a:t>
            </a:r>
            <a:r>
              <a:rPr lang="zh-CN" altLang="en-US" sz="1600">
                <a:ea typeface="宋体" pitchFamily="2" charset="-122"/>
              </a:rPr>
              <a:t>局域化。</a:t>
            </a:r>
            <a:endParaRPr lang="zh-CN" altLang="en-US" sz="1600">
              <a:ea typeface="宋体" pitchFamily="2" charset="-122"/>
            </a:endParaRPr>
          </a:p>
          <a:p>
            <a:pPr marL="285750" indent="-285750">
              <a:buFont typeface="Arial" panose="02080604020202020204" pitchFamily="34" charset="0"/>
              <a:buChar char="•"/>
            </a:pPr>
            <a:r>
              <a:rPr lang="zh-CN" altLang="en-US" sz="1600">
                <a:ea typeface="宋体" pitchFamily="2" charset="-122"/>
              </a:rPr>
              <a:t>即使内部自由度很少，也有上述结果。</a:t>
            </a:r>
            <a:endParaRPr lang="zh-CN" altLang="en-US" sz="1600">
              <a:ea typeface="宋体" pitchFamily="2" charset="-122"/>
            </a:endParaRPr>
          </a:p>
        </p:txBody>
      </p:sp>
      <p:sp>
        <p:nvSpPr>
          <p:cNvPr id="2" name="Text Box 1"/>
          <p:cNvSpPr txBox="true"/>
          <p:nvPr/>
        </p:nvSpPr>
        <p:spPr>
          <a:xfrm>
            <a:off x="5148580" y="669290"/>
            <a:ext cx="2103755" cy="275590"/>
          </a:xfrm>
          <a:prstGeom prst="rect">
            <a:avLst/>
          </a:prstGeom>
          <a:noFill/>
        </p:spPr>
        <p:txBody>
          <a:bodyPr wrap="square" rtlCol="0">
            <a:spAutoFit/>
          </a:bodyPr>
          <a:p>
            <a:r>
              <a:rPr lang="en-US" altLang="en-US" sz="1200"/>
              <a:t>PRL </a:t>
            </a:r>
            <a:r>
              <a:rPr lang="en-US" sz="1200"/>
              <a:t>127, 160602 (2021)</a:t>
            </a:r>
            <a:endParaRPr lang="en-US" sz="1200"/>
          </a:p>
        </p:txBody>
      </p:sp>
      <p:pic>
        <p:nvPicPr>
          <p:cNvPr id="3" name="Picture 2" descr="1"/>
          <p:cNvPicPr>
            <a:picLocks noChangeAspect="true"/>
          </p:cNvPicPr>
          <p:nvPr/>
        </p:nvPicPr>
        <p:blipFill>
          <a:blip r:embed="rId1"/>
          <a:stretch>
            <a:fillRect/>
          </a:stretch>
        </p:blipFill>
        <p:spPr>
          <a:xfrm>
            <a:off x="1470660" y="1640205"/>
            <a:ext cx="4085590" cy="239014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60957" y="102436"/>
            <a:ext cx="4838700" cy="460375"/>
          </a:xfrm>
          <a:prstGeom prst="rect">
            <a:avLst/>
          </a:prstGeom>
          <a:noFill/>
        </p:spPr>
        <p:txBody>
          <a:bodyPr wrap="none" rtlCol="0">
            <a:spAutoFit/>
          </a:bodyPr>
          <a:p>
            <a:r>
              <a:rPr lang="zh-CN" sz="2400" dirty="0">
                <a:latin typeface="+mj-lt"/>
                <a:ea typeface="宋体" pitchFamily="2" charset="-122"/>
              </a:rPr>
              <a:t>准周期的</a:t>
            </a:r>
            <a:r>
              <a:rPr lang="en-US" altLang="zh-CN" sz="2400" dirty="0">
                <a:latin typeface="+mj-lt"/>
                <a:ea typeface="宋体" pitchFamily="2" charset="-122"/>
              </a:rPr>
              <a:t>Floquet-Thouless</a:t>
            </a:r>
            <a:r>
              <a:rPr lang="zh-CN" altLang="en-US" sz="2400" dirty="0">
                <a:latin typeface="+mj-lt"/>
                <a:ea typeface="宋体" pitchFamily="2" charset="-122"/>
              </a:rPr>
              <a:t>能量</a:t>
            </a:r>
            <a:r>
              <a:rPr lang="en-US" altLang="zh-CN" sz="2400" dirty="0">
                <a:latin typeface="+mj-lt"/>
                <a:ea typeface="宋体" pitchFamily="2" charset="-122"/>
              </a:rPr>
              <a:t>pump</a:t>
            </a:r>
            <a:endParaRPr lang="en-US" altLang="zh-CN" sz="2400" dirty="0">
              <a:latin typeface="+mj-lt"/>
              <a:ea typeface="宋体" pitchFamily="2" charset="-122"/>
            </a:endParaRPr>
          </a:p>
        </p:txBody>
      </p:sp>
      <p:sp>
        <p:nvSpPr>
          <p:cNvPr id="4" name="Text Box 3"/>
          <p:cNvSpPr txBox="true"/>
          <p:nvPr/>
        </p:nvSpPr>
        <p:spPr>
          <a:xfrm>
            <a:off x="366395" y="753745"/>
            <a:ext cx="7096125" cy="3046095"/>
          </a:xfrm>
          <a:prstGeom prst="rect">
            <a:avLst/>
          </a:prstGeom>
          <a:noFill/>
        </p:spPr>
        <p:txBody>
          <a:bodyPr wrap="none" rtlCol="0">
            <a:spAutoFit/>
          </a:bodyPr>
          <a:p>
            <a:pPr marL="285750" indent="-285750" algn="l">
              <a:buFont typeface="Arial" panose="02080604020202020204" pitchFamily="34" charset="0"/>
              <a:buChar char="•"/>
            </a:pPr>
            <a:r>
              <a:rPr lang="zh-CN" altLang="en-US" sz="1600">
                <a:ea typeface="宋体" pitchFamily="2" charset="-122"/>
              </a:rPr>
              <a:t>周期驱动可以被用以量子控制</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也可以产生平衡态下所不具备的新的相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最近发现了准周期驱动也可以产生新的相（尽管没有时间平移对称性）</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本文发现：准周期驱动可以产生拓扑相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用两个频率不适配的外场驱动</a:t>
            </a:r>
            <a:r>
              <a:rPr lang="en-US" altLang="zh-CN" sz="1600">
                <a:ea typeface="宋体" pitchFamily="2" charset="-122"/>
              </a:rPr>
              <a:t>1</a:t>
            </a:r>
            <a:r>
              <a:rPr lang="en-US" altLang="en-US" sz="1600">
                <a:ea typeface="宋体" pitchFamily="2" charset="-122"/>
              </a:rPr>
              <a:t>D</a:t>
            </a:r>
            <a:r>
              <a:rPr lang="zh-CN" altLang="en-US" sz="1600">
                <a:ea typeface="宋体" pitchFamily="2" charset="-122"/>
              </a:rPr>
              <a:t>的费米系统，当存在空间局域化时系统</a:t>
            </a:r>
            <a:endParaRPr lang="zh-CN" altLang="en-US" sz="1600">
              <a:ea typeface="宋体" pitchFamily="2" charset="-122"/>
            </a:endParaRPr>
          </a:p>
          <a:p>
            <a:pPr indent="0" algn="l">
              <a:buFont typeface="Arial" panose="02080604020202020204" pitchFamily="34" charset="0"/>
              <a:buNone/>
            </a:pPr>
            <a:r>
              <a:rPr lang="zh-CN" altLang="en-US" sz="1600">
                <a:ea typeface="宋体" pitchFamily="2" charset="-122"/>
              </a:rPr>
              <a:t>有一个相。处于这个相时，两个驱动模式之间的能量传输是量子化的</a:t>
            </a:r>
            <a:r>
              <a:rPr lang="en-US" altLang="zh-CN" sz="1600">
                <a:ea typeface="宋体" pitchFamily="2" charset="-122"/>
              </a:rPr>
              <a:t>(n*P0, </a:t>
            </a:r>
            <a:endParaRPr lang="en-US" altLang="zh-CN" sz="1600">
              <a:ea typeface="宋体" pitchFamily="2" charset="-122"/>
            </a:endParaRPr>
          </a:p>
          <a:p>
            <a:pPr indent="0" algn="l">
              <a:buFont typeface="Arial" panose="02080604020202020204" pitchFamily="34" charset="0"/>
              <a:buNone/>
            </a:pPr>
            <a:r>
              <a:rPr lang="en-US" altLang="zh-CN" sz="1600">
                <a:ea typeface="宋体" pitchFamily="2" charset="-122"/>
              </a:rPr>
              <a:t>P0=w1*w2/2pi)</a:t>
            </a:r>
            <a:r>
              <a:rPr lang="zh-CN" altLang="en-US" sz="1600">
                <a:ea typeface="宋体" pitchFamily="2" charset="-122"/>
              </a:rPr>
              <a:t>，并且有一个非零的整数拓扑不变量。</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称此相为：</a:t>
            </a:r>
            <a:r>
              <a:rPr lang="zh-CN" sz="1600" dirty="0">
                <a:solidFill>
                  <a:srgbClr val="FF0000"/>
                </a:solidFill>
                <a:latin typeface="+mj-lt"/>
                <a:ea typeface="宋体" pitchFamily="2" charset="-122"/>
                <a:sym typeface="+mn-ea"/>
              </a:rPr>
              <a:t>准周期</a:t>
            </a:r>
            <a:r>
              <a:rPr lang="en-US" altLang="zh-CN" sz="1600" dirty="0">
                <a:solidFill>
                  <a:srgbClr val="FF0000"/>
                </a:solidFill>
                <a:latin typeface="+mj-lt"/>
                <a:ea typeface="宋体" pitchFamily="2" charset="-122"/>
                <a:sym typeface="+mn-ea"/>
              </a:rPr>
              <a:t>Floquet-Thouless</a:t>
            </a:r>
            <a:r>
              <a:rPr lang="zh-CN" altLang="en-US" sz="1600" dirty="0">
                <a:solidFill>
                  <a:srgbClr val="FF0000"/>
                </a:solidFill>
                <a:latin typeface="+mj-lt"/>
                <a:ea typeface="宋体" pitchFamily="2" charset="-122"/>
                <a:sym typeface="+mn-ea"/>
              </a:rPr>
              <a:t>能量</a:t>
            </a:r>
            <a:r>
              <a:rPr lang="en-US" altLang="zh-CN" sz="1600" dirty="0">
                <a:solidFill>
                  <a:srgbClr val="FF0000"/>
                </a:solidFill>
                <a:latin typeface="+mj-lt"/>
                <a:ea typeface="宋体" pitchFamily="2" charset="-122"/>
                <a:sym typeface="+mn-ea"/>
              </a:rPr>
              <a:t>pump</a:t>
            </a:r>
            <a:r>
              <a:rPr lang="en-US" altLang="en-US" sz="1600" dirty="0">
                <a:solidFill>
                  <a:srgbClr val="FF0000"/>
                </a:solidFill>
                <a:latin typeface="+mj-lt"/>
                <a:ea typeface="宋体" pitchFamily="2" charset="-122"/>
                <a:sym typeface="+mn-ea"/>
              </a:rPr>
              <a:t> (QFTEP)</a:t>
            </a:r>
            <a:endParaRPr lang="en-US" altLang="zh-CN" sz="1600" dirty="0">
              <a:solidFill>
                <a:srgbClr val="FF0000"/>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文献</a:t>
            </a:r>
            <a:r>
              <a:rPr lang="en-US" altLang="zh-CN" sz="1600" dirty="0">
                <a:solidFill>
                  <a:schemeClr val="tx1"/>
                </a:solidFill>
                <a:latin typeface="+mj-lt"/>
                <a:ea typeface="宋体" pitchFamily="2" charset="-122"/>
              </a:rPr>
              <a:t>37</a:t>
            </a:r>
            <a:r>
              <a:rPr lang="zh-CN" altLang="en-US" sz="1600" dirty="0">
                <a:solidFill>
                  <a:schemeClr val="tx1"/>
                </a:solidFill>
                <a:latin typeface="+mj-lt"/>
                <a:ea typeface="宋体" pitchFamily="2" charset="-122"/>
              </a:rPr>
              <a:t>中的</a:t>
            </a:r>
            <a:r>
              <a:rPr lang="en-US" altLang="zh-CN" sz="1600" dirty="0">
                <a:solidFill>
                  <a:schemeClr val="tx1"/>
                </a:solidFill>
                <a:latin typeface="+mj-lt"/>
                <a:ea typeface="宋体" pitchFamily="2" charset="-122"/>
              </a:rPr>
              <a:t>FTEP</a:t>
            </a:r>
            <a:r>
              <a:rPr lang="zh-CN" altLang="en-US" sz="1600" dirty="0">
                <a:solidFill>
                  <a:schemeClr val="tx1"/>
                </a:solidFill>
                <a:latin typeface="+mj-lt"/>
                <a:ea typeface="宋体" pitchFamily="2" charset="-122"/>
              </a:rPr>
              <a:t>需要精细调节参数（绝热驱动、精调、不能有</a:t>
            </a:r>
            <a:r>
              <a:rPr lang="en-US" altLang="zh-CN" sz="1600" dirty="0">
                <a:solidFill>
                  <a:schemeClr val="tx1"/>
                </a:solidFill>
                <a:latin typeface="+mj-lt"/>
                <a:ea typeface="宋体" pitchFamily="2" charset="-122"/>
              </a:rPr>
              <a:t>disorder</a:t>
            </a:r>
            <a:r>
              <a:rPr lang="zh-CN" altLang="en-US" sz="1600" dirty="0">
                <a:solidFill>
                  <a:schemeClr val="tx1"/>
                </a:solidFill>
                <a:latin typeface="+mj-lt"/>
                <a:ea typeface="宋体" pitchFamily="2" charset="-122"/>
              </a:rPr>
              <a:t>），</a:t>
            </a:r>
            <a:endParaRPr lang="zh-CN" altLang="en-US" sz="1600" dirty="0">
              <a:solidFill>
                <a:schemeClr val="tx1"/>
              </a:solidFill>
              <a:latin typeface="+mj-lt"/>
              <a:ea typeface="宋体" pitchFamily="2" charset="-122"/>
            </a:endParaRPr>
          </a:p>
          <a:p>
            <a:pPr indent="0">
              <a:buFont typeface="Arial" panose="02080604020202020204" pitchFamily="34" charset="0"/>
              <a:buNone/>
            </a:pPr>
            <a:r>
              <a:rPr lang="zh-CN" altLang="en-US" sz="1600" dirty="0">
                <a:solidFill>
                  <a:schemeClr val="tx1"/>
                </a:solidFill>
                <a:latin typeface="+mj-lt"/>
                <a:ea typeface="宋体" pitchFamily="2" charset="-122"/>
              </a:rPr>
              <a:t>但此</a:t>
            </a: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不需要（参数区域较大、受局域化保护、稳定）。</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是一个新的非平衡拓扑相，在开放边界条件下有拓扑边缘态。</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系统中加了</a:t>
            </a:r>
            <a:r>
              <a:rPr lang="en-US" altLang="zh-CN" sz="1600" dirty="0">
                <a:solidFill>
                  <a:schemeClr val="tx1"/>
                </a:solidFill>
                <a:latin typeface="+mj-lt"/>
                <a:ea typeface="宋体" pitchFamily="2" charset="-122"/>
              </a:rPr>
              <a:t>on-site disorder</a:t>
            </a:r>
            <a:endParaRPr lang="en-US" altLang="zh-CN" sz="1600" dirty="0">
              <a:solidFill>
                <a:schemeClr val="tx1"/>
              </a:solidFill>
              <a:latin typeface="+mj-lt"/>
              <a:ea typeface="宋体" pitchFamily="2" charset="-122"/>
            </a:endParaRPr>
          </a:p>
        </p:txBody>
      </p:sp>
      <p:sp>
        <p:nvSpPr>
          <p:cNvPr id="2" name="Text Box 1"/>
          <p:cNvSpPr txBox="true"/>
          <p:nvPr/>
        </p:nvSpPr>
        <p:spPr>
          <a:xfrm>
            <a:off x="5043170" y="562610"/>
            <a:ext cx="2237740" cy="275590"/>
          </a:xfrm>
          <a:prstGeom prst="rect">
            <a:avLst/>
          </a:prstGeom>
          <a:noFill/>
        </p:spPr>
        <p:txBody>
          <a:bodyPr wrap="square" rtlCol="0">
            <a:spAutoFit/>
          </a:bodyPr>
          <a:p>
            <a:r>
              <a:rPr lang="en-US" altLang="en-US" sz="1200"/>
              <a:t>PRL </a:t>
            </a:r>
            <a:r>
              <a:rPr lang="en-US" sz="1200"/>
              <a:t>127, 166804 (2021)</a:t>
            </a:r>
            <a:endParaRPr lang="en-US" sz="1200"/>
          </a:p>
        </p:txBody>
      </p:sp>
      <p:pic>
        <p:nvPicPr>
          <p:cNvPr id="6" name="Picture 5" descr="1"/>
          <p:cNvPicPr>
            <a:picLocks noChangeAspect="true"/>
          </p:cNvPicPr>
          <p:nvPr/>
        </p:nvPicPr>
        <p:blipFill>
          <a:blip r:embed="rId1"/>
          <a:stretch>
            <a:fillRect/>
          </a:stretch>
        </p:blipFill>
        <p:spPr>
          <a:xfrm>
            <a:off x="1551940" y="3710305"/>
            <a:ext cx="4360545" cy="180213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46887" y="151331"/>
            <a:ext cx="6466840" cy="460375"/>
          </a:xfrm>
          <a:prstGeom prst="rect">
            <a:avLst/>
          </a:prstGeom>
          <a:noFill/>
        </p:spPr>
        <p:txBody>
          <a:bodyPr wrap="none" rtlCol="0">
            <a:spAutoFit/>
          </a:bodyPr>
          <a:p>
            <a:r>
              <a:rPr lang="en-US" sz="2400" dirty="0">
                <a:latin typeface="+mj-lt"/>
                <a:ea typeface="宋体" pitchFamily="2" charset="-122"/>
              </a:rPr>
              <a:t>用电流来决定性地产生skyrmion和antiskyrmion</a:t>
            </a:r>
            <a:endParaRPr lang="en-US" sz="2400" dirty="0">
              <a:latin typeface="+mj-lt"/>
              <a:ea typeface="宋体" pitchFamily="2" charset="-122"/>
            </a:endParaRPr>
          </a:p>
        </p:txBody>
      </p:sp>
      <p:sp>
        <p:nvSpPr>
          <p:cNvPr id="4" name="Text Box 3"/>
          <p:cNvSpPr txBox="true"/>
          <p:nvPr/>
        </p:nvSpPr>
        <p:spPr>
          <a:xfrm>
            <a:off x="295275" y="669290"/>
            <a:ext cx="6971030" cy="159956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用电流来可控地产生sk对应用很关键</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之前的研究是用磁场来产生sk，sk的拓扑电荷由磁场决定，所以是固定的</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a:t>
            </a:r>
            <a:r>
              <a:rPr lang="en-US" altLang="zh-CN" sz="1400">
                <a:solidFill>
                  <a:srgbClr val="FF0000"/>
                </a:solidFill>
                <a:ea typeface="宋体" pitchFamily="2" charset="-122"/>
              </a:rPr>
              <a:t>实验</a:t>
            </a:r>
            <a:r>
              <a:rPr lang="en-US" altLang="zh-CN" sz="1400">
                <a:ea typeface="宋体" pitchFamily="2" charset="-122"/>
              </a:rPr>
              <a:t>报道: 在手性磁体FeGe纳米结构中，通过in-situ洛伦兹转移电子显微镜注入</a:t>
            </a:r>
            <a:r>
              <a:rPr lang="en-US" altLang="zh-CN" sz="1400">
                <a:ea typeface="宋体" pitchFamily="2" charset="-122"/>
                <a:sym typeface="+mn-ea"/>
              </a:rPr>
              <a:t>电流</a:t>
            </a:r>
            <a:r>
              <a:rPr lang="en-US" altLang="zh-CN" sz="1400">
                <a:ea typeface="宋体" pitchFamily="2" charset="-122"/>
              </a:rPr>
              <a:t>来生成sk。</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本文用微磁模拟和受力分析解释了实验结果</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结果表明：磁sk或anti-sk是由STT作用下，helical态的边缘不稳定性导致</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之前的研究表明FeGe中的载流子是空穴不是电子，所以 j=v_s</a:t>
            </a:r>
            <a:endParaRPr lang="en-US" altLang="zh-CN" sz="1400">
              <a:ea typeface="宋体" pitchFamily="2" charset="-122"/>
            </a:endParaRPr>
          </a:p>
        </p:txBody>
      </p:sp>
      <p:sp>
        <p:nvSpPr>
          <p:cNvPr id="2" name="Text Box 1"/>
          <p:cNvSpPr txBox="true"/>
          <p:nvPr/>
        </p:nvSpPr>
        <p:spPr>
          <a:xfrm>
            <a:off x="4672330" y="525780"/>
            <a:ext cx="2821940" cy="275590"/>
          </a:xfrm>
          <a:prstGeom prst="rect">
            <a:avLst/>
          </a:prstGeom>
          <a:noFill/>
        </p:spPr>
        <p:txBody>
          <a:bodyPr wrap="square" rtlCol="0">
            <a:spAutoFit/>
          </a:bodyPr>
          <a:p>
            <a:r>
              <a:rPr lang="en-US" sz="1200"/>
              <a:t>https://arxiv.org/pdf/2110.04713.pdf</a:t>
            </a:r>
            <a:endParaRPr lang="en-US" sz="1200"/>
          </a:p>
        </p:txBody>
      </p:sp>
      <p:pic>
        <p:nvPicPr>
          <p:cNvPr id="5" name="Picture 4" descr="1"/>
          <p:cNvPicPr>
            <a:picLocks noChangeAspect="true"/>
          </p:cNvPicPr>
          <p:nvPr/>
        </p:nvPicPr>
        <p:blipFill>
          <a:blip r:embed="rId1"/>
          <a:stretch>
            <a:fillRect/>
          </a:stretch>
        </p:blipFill>
        <p:spPr>
          <a:xfrm>
            <a:off x="4725035" y="2674620"/>
            <a:ext cx="2716530" cy="2569845"/>
          </a:xfrm>
          <a:prstGeom prst="rect">
            <a:avLst/>
          </a:prstGeom>
        </p:spPr>
      </p:pic>
      <p:pic>
        <p:nvPicPr>
          <p:cNvPr id="6" name="Picture 5" descr="1"/>
          <p:cNvPicPr>
            <a:picLocks noChangeAspect="true"/>
          </p:cNvPicPr>
          <p:nvPr/>
        </p:nvPicPr>
        <p:blipFill>
          <a:blip r:embed="rId2"/>
          <a:stretch>
            <a:fillRect/>
          </a:stretch>
        </p:blipFill>
        <p:spPr>
          <a:xfrm>
            <a:off x="1066800" y="2221865"/>
            <a:ext cx="2861310" cy="1624965"/>
          </a:xfrm>
          <a:prstGeom prst="rect">
            <a:avLst/>
          </a:prstGeom>
        </p:spPr>
      </p:pic>
      <p:pic>
        <p:nvPicPr>
          <p:cNvPr id="7" name="Picture 6" descr="1"/>
          <p:cNvPicPr>
            <a:picLocks noChangeAspect="true"/>
          </p:cNvPicPr>
          <p:nvPr/>
        </p:nvPicPr>
        <p:blipFill>
          <a:blip r:embed="rId3"/>
          <a:stretch>
            <a:fillRect/>
          </a:stretch>
        </p:blipFill>
        <p:spPr>
          <a:xfrm>
            <a:off x="716280" y="3933825"/>
            <a:ext cx="3919855" cy="1670685"/>
          </a:xfrm>
          <a:prstGeom prst="rect">
            <a:avLst/>
          </a:prstGeom>
        </p:spPr>
      </p:pic>
      <p:sp>
        <p:nvSpPr>
          <p:cNvPr id="8" name="Text Box 7"/>
          <p:cNvSpPr txBox="true"/>
          <p:nvPr/>
        </p:nvSpPr>
        <p:spPr>
          <a:xfrm>
            <a:off x="295275" y="2865755"/>
            <a:ext cx="792480" cy="337185"/>
          </a:xfrm>
          <a:prstGeom prst="rect">
            <a:avLst/>
          </a:prstGeom>
          <a:noFill/>
        </p:spPr>
        <p:txBody>
          <a:bodyPr wrap="none" rtlCol="0">
            <a:spAutoFit/>
          </a:bodyPr>
          <a:p>
            <a:r>
              <a:rPr lang="en-US" altLang="en-US" sz="1600">
                <a:solidFill>
                  <a:srgbClr val="FF0000"/>
                </a:solidFill>
              </a:rPr>
              <a:t>相图：</a:t>
            </a:r>
            <a:endParaRPr lang="en-US" altLang="en-US" sz="1600">
              <a:solidFill>
                <a:srgbClr val="FF0000"/>
              </a:solidFill>
            </a:endParaRPr>
          </a:p>
        </p:txBody>
      </p:sp>
      <p:sp>
        <p:nvSpPr>
          <p:cNvPr id="9" name="Text Box 8"/>
          <p:cNvSpPr txBox="true"/>
          <p:nvPr/>
        </p:nvSpPr>
        <p:spPr>
          <a:xfrm>
            <a:off x="39370" y="4098925"/>
            <a:ext cx="792480" cy="583565"/>
          </a:xfrm>
          <a:prstGeom prst="rect">
            <a:avLst/>
          </a:prstGeom>
          <a:noFill/>
        </p:spPr>
        <p:txBody>
          <a:bodyPr wrap="none" rtlCol="0">
            <a:spAutoFit/>
          </a:bodyPr>
          <a:p>
            <a:r>
              <a:rPr lang="en-US" altLang="en-US" sz="1600">
                <a:solidFill>
                  <a:srgbClr val="FF0000"/>
                </a:solidFill>
              </a:rPr>
              <a:t>电流激</a:t>
            </a:r>
            <a:endParaRPr lang="en-US" altLang="en-US" sz="1600">
              <a:solidFill>
                <a:srgbClr val="FF0000"/>
              </a:solidFill>
            </a:endParaRPr>
          </a:p>
          <a:p>
            <a:r>
              <a:rPr lang="en-US" altLang="en-US" sz="1600">
                <a:solidFill>
                  <a:srgbClr val="FF0000"/>
                </a:solidFill>
              </a:rPr>
              <a:t>发sk：</a:t>
            </a:r>
            <a:endParaRPr lang="en-US" altLang="en-US" sz="1600">
              <a:solidFill>
                <a:srgbClr val="FF0000"/>
              </a:solidFill>
            </a:endParaRPr>
          </a:p>
        </p:txBody>
      </p:sp>
      <p:sp>
        <p:nvSpPr>
          <p:cNvPr id="10" name="Text Box 9"/>
          <p:cNvSpPr txBox="true"/>
          <p:nvPr/>
        </p:nvSpPr>
        <p:spPr>
          <a:xfrm>
            <a:off x="4787265" y="2357755"/>
            <a:ext cx="1198880" cy="337185"/>
          </a:xfrm>
          <a:prstGeom prst="rect">
            <a:avLst/>
          </a:prstGeom>
          <a:noFill/>
        </p:spPr>
        <p:txBody>
          <a:bodyPr wrap="none" rtlCol="0">
            <a:spAutoFit/>
          </a:bodyPr>
          <a:p>
            <a:r>
              <a:rPr lang="en-US" altLang="en-US" sz="1600">
                <a:solidFill>
                  <a:srgbClr val="FF0000"/>
                </a:solidFill>
              </a:rPr>
              <a:t>微磁模拟：</a:t>
            </a:r>
            <a:endParaRPr lang="en-US" altLang="en-US" sz="1600">
              <a:solidFill>
                <a:srgbClr val="FF0000"/>
              </a:solidFill>
            </a:endParaRPr>
          </a:p>
        </p:txBody>
      </p:sp>
      <p:sp>
        <p:nvSpPr>
          <p:cNvPr id="11" name="Text Box 10"/>
          <p:cNvSpPr txBox="true"/>
          <p:nvPr/>
        </p:nvSpPr>
        <p:spPr>
          <a:xfrm>
            <a:off x="4578350" y="5311775"/>
            <a:ext cx="2922270" cy="337185"/>
          </a:xfrm>
          <a:prstGeom prst="rect">
            <a:avLst/>
          </a:prstGeom>
          <a:noFill/>
        </p:spPr>
        <p:txBody>
          <a:bodyPr wrap="none" rtlCol="0">
            <a:spAutoFit/>
          </a:bodyPr>
          <a:p>
            <a:pPr marL="285750" indent="-285750">
              <a:buFont typeface="Arial" panose="02080604020202020204" pitchFamily="34" charset="0"/>
              <a:buChar char="•"/>
            </a:pPr>
            <a:r>
              <a:rPr lang="en-US" altLang="en-US" sz="1600" b="1">
                <a:solidFill>
                  <a:srgbClr val="FF0000"/>
                </a:solidFill>
              </a:rPr>
              <a:t>模拟结果与分析和实验一致</a:t>
            </a:r>
            <a:endParaRPr lang="en-US" altLang="en-US" sz="1600" b="1">
              <a:solidFill>
                <a:srgbClr val="FF0000"/>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978177" y="358341"/>
            <a:ext cx="3604260" cy="460375"/>
          </a:xfrm>
          <a:prstGeom prst="rect">
            <a:avLst/>
          </a:prstGeom>
          <a:noFill/>
        </p:spPr>
        <p:txBody>
          <a:bodyPr wrap="none" rtlCol="0">
            <a:spAutoFit/>
          </a:bodyPr>
          <a:p>
            <a:r>
              <a:rPr lang="en-US" sz="2400" dirty="0">
                <a:latin typeface="+mj-lt"/>
                <a:ea typeface="宋体" pitchFamily="2" charset="-122"/>
              </a:rPr>
              <a:t>韩秀峰2021物理年会报告</a:t>
            </a:r>
            <a:endParaRPr lang="en-US" sz="2400" dirty="0">
              <a:latin typeface="+mj-lt"/>
              <a:ea typeface="宋体" pitchFamily="2" charset="-122"/>
            </a:endParaRPr>
          </a:p>
        </p:txBody>
      </p:sp>
      <p:sp>
        <p:nvSpPr>
          <p:cNvPr id="2" name="Text Box 1"/>
          <p:cNvSpPr txBox="true"/>
          <p:nvPr/>
        </p:nvSpPr>
        <p:spPr>
          <a:xfrm>
            <a:off x="5650865" y="828040"/>
            <a:ext cx="1812290" cy="306705"/>
          </a:xfrm>
          <a:prstGeom prst="rect">
            <a:avLst/>
          </a:prstGeom>
          <a:noFill/>
        </p:spPr>
        <p:txBody>
          <a:bodyPr wrap="square" rtlCol="0">
            <a:spAutoFit/>
          </a:bodyPr>
          <a:p>
            <a:r>
              <a:rPr lang="en-US" sz="1400"/>
              <a:t>未来30年有大发展</a:t>
            </a:r>
            <a:endParaRPr lang="en-US" sz="1400">
              <a:ea typeface="宋体" pitchFamily="2" charset="-122"/>
            </a:endParaRPr>
          </a:p>
        </p:txBody>
      </p:sp>
      <p:pic>
        <p:nvPicPr>
          <p:cNvPr id="6" name="Picture 5" descr="/tmp/2.png2"/>
          <p:cNvPicPr>
            <a:picLocks noChangeAspect="true"/>
          </p:cNvPicPr>
          <p:nvPr/>
        </p:nvPicPr>
        <p:blipFill>
          <a:blip r:embed="rId1"/>
          <a:srcRect/>
          <a:stretch>
            <a:fillRect/>
          </a:stretch>
        </p:blipFill>
        <p:spPr>
          <a:xfrm>
            <a:off x="24130" y="1318260"/>
            <a:ext cx="7513320" cy="4226560"/>
          </a:xfrm>
          <a:prstGeom prst="rect">
            <a:avLst/>
          </a:prstGeom>
        </p:spPr>
      </p:pic>
      <p:sp>
        <p:nvSpPr>
          <p:cNvPr id="3" name="Oval 2"/>
          <p:cNvSpPr/>
          <p:nvPr/>
        </p:nvSpPr>
        <p:spPr>
          <a:xfrm rot="5400000">
            <a:off x="4778375" y="1487170"/>
            <a:ext cx="136525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8" name="Straight Arrow Connector 7"/>
          <p:cNvCxnSpPr/>
          <p:nvPr/>
        </p:nvCxnSpPr>
        <p:spPr>
          <a:xfrm flipV="true">
            <a:off x="6047105" y="1054100"/>
            <a:ext cx="245110" cy="8699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609117" y="56716"/>
            <a:ext cx="6151880" cy="398780"/>
          </a:xfrm>
          <a:prstGeom prst="rect">
            <a:avLst/>
          </a:prstGeom>
          <a:noFill/>
        </p:spPr>
        <p:txBody>
          <a:bodyPr wrap="none" rtlCol="0">
            <a:spAutoFit/>
          </a:bodyPr>
          <a:p>
            <a:r>
              <a:rPr lang="zh-CN" altLang="en-US" sz="2000" dirty="0">
                <a:latin typeface="+mj-lt"/>
                <a:ea typeface="宋体" pitchFamily="2" charset="-122"/>
              </a:rPr>
              <a:t>用</a:t>
            </a:r>
            <a:r>
              <a:rPr lang="en-US" altLang="zh-CN" sz="2000" dirty="0">
                <a:latin typeface="+mj-lt"/>
                <a:ea typeface="宋体" pitchFamily="2" charset="-122"/>
              </a:rPr>
              <a:t>skyrmion-vortex</a:t>
            </a:r>
            <a:r>
              <a:rPr lang="zh-CN" altLang="en-US" sz="2000" dirty="0">
                <a:latin typeface="+mj-lt"/>
                <a:ea typeface="宋体" pitchFamily="2" charset="-122"/>
              </a:rPr>
              <a:t>对来操控</a:t>
            </a:r>
            <a:r>
              <a:rPr lang="en-US" altLang="zh-CN" sz="2000" dirty="0">
                <a:latin typeface="+mj-lt"/>
                <a:ea typeface="宋体" pitchFamily="2" charset="-122"/>
              </a:rPr>
              <a:t>Majorana</a:t>
            </a:r>
            <a:r>
              <a:rPr lang="zh-CN" altLang="en-US" sz="2000" dirty="0">
                <a:latin typeface="+mj-lt"/>
                <a:ea typeface="宋体" pitchFamily="2" charset="-122"/>
              </a:rPr>
              <a:t>编织：可集成平台</a:t>
            </a:r>
            <a:endParaRPr lang="zh-CN" altLang="en-US" sz="2000" dirty="0">
              <a:latin typeface="+mj-lt"/>
              <a:ea typeface="宋体" pitchFamily="2" charset="-122"/>
            </a:endParaRPr>
          </a:p>
        </p:txBody>
      </p:sp>
      <p:sp>
        <p:nvSpPr>
          <p:cNvPr id="4" name="Text Box 3"/>
          <p:cNvSpPr txBox="true"/>
          <p:nvPr/>
        </p:nvSpPr>
        <p:spPr>
          <a:xfrm>
            <a:off x="175260" y="744855"/>
            <a:ext cx="7228840" cy="15995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Majorana</a:t>
            </a:r>
            <a:r>
              <a:rPr lang="zh-CN" altLang="en-US" sz="1400" dirty="0">
                <a:solidFill>
                  <a:schemeClr val="tx1"/>
                </a:solidFill>
                <a:latin typeface="+mj-lt"/>
                <a:ea typeface="宋体" pitchFamily="2" charset="-122"/>
              </a:rPr>
              <a:t>零模是准粒子，是拓扑量子计算的基石</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超导</a:t>
            </a:r>
            <a:r>
              <a:rPr lang="en-US" altLang="zh-CN" sz="1400" dirty="0">
                <a:solidFill>
                  <a:schemeClr val="tx1"/>
                </a:solidFill>
                <a:latin typeface="+mj-lt"/>
                <a:ea typeface="宋体" pitchFamily="2" charset="-122"/>
              </a:rPr>
              <a:t>/</a:t>
            </a:r>
            <a:r>
              <a:rPr lang="zh-CN" altLang="en-US" sz="1400" dirty="0">
                <a:solidFill>
                  <a:schemeClr val="tx1"/>
                </a:solidFill>
                <a:latin typeface="+mj-lt"/>
                <a:ea typeface="宋体" pitchFamily="2" charset="-122"/>
              </a:rPr>
              <a:t>铁磁</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异质结中的</a:t>
            </a:r>
            <a:r>
              <a:rPr lang="en-US" altLang="en-US" sz="1400" dirty="0">
                <a:solidFill>
                  <a:schemeClr val="tx1"/>
                </a:solidFill>
                <a:latin typeface="+mj-lt"/>
                <a:ea typeface="宋体" pitchFamily="2" charset="-122"/>
              </a:rPr>
              <a:t>skyrmion-vortex</a:t>
            </a:r>
            <a:r>
              <a:rPr lang="zh-CN" altLang="en-US" sz="1400" dirty="0">
                <a:solidFill>
                  <a:schemeClr val="tx1"/>
                </a:solidFill>
                <a:latin typeface="+mj-lt"/>
                <a:ea typeface="宋体" pitchFamily="2" charset="-122"/>
              </a:rPr>
              <a:t>对中存在</a:t>
            </a: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零模，可以二维空间方便地操控</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本文：绝热地编织了复合拓扑结构，并能过对超导序参量的自洽计算，数值地验证了</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零模的非阿贝尔统计性</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这种方法有望发展成为可集成的平台</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latin typeface="+mj-lt"/>
                <a:ea typeface="宋体" pitchFamily="2" charset="-122"/>
                <a:sym typeface="+mn-ea"/>
              </a:rPr>
              <a:t>skyrmion-vortex</a:t>
            </a:r>
            <a:r>
              <a:rPr lang="zh-CN" altLang="en-US" sz="1400" dirty="0">
                <a:latin typeface="+mj-lt"/>
                <a:ea typeface="宋体" pitchFamily="2" charset="-122"/>
                <a:sym typeface="+mn-ea"/>
              </a:rPr>
              <a:t>对可以</a:t>
            </a:r>
            <a:r>
              <a:rPr lang="zh-CN" altLang="en-US" sz="1400">
                <a:ea typeface="宋体" pitchFamily="2" charset="-122"/>
                <a:sym typeface="+mn-ea"/>
              </a:rPr>
              <a:t>由</a:t>
            </a:r>
            <a:r>
              <a:rPr lang="en-US" altLang="zh-CN" sz="1400">
                <a:ea typeface="宋体" pitchFamily="2" charset="-122"/>
                <a:sym typeface="+mn-ea"/>
              </a:rPr>
              <a:t>SOC</a:t>
            </a:r>
            <a:r>
              <a:rPr lang="zh-CN" altLang="en-US" sz="1400">
                <a:ea typeface="宋体" pitchFamily="2" charset="-122"/>
                <a:sym typeface="+mn-ea"/>
              </a:rPr>
              <a:t>或应用场导致</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系统：</a:t>
            </a:r>
            <a:r>
              <a:rPr lang="zh-CN" altLang="en-US" sz="1400" dirty="0">
                <a:solidFill>
                  <a:srgbClr val="FF0000"/>
                </a:solidFill>
                <a:latin typeface="+mj-lt"/>
                <a:ea typeface="宋体" pitchFamily="2" charset="-122"/>
              </a:rPr>
              <a:t>二维</a:t>
            </a:r>
            <a:r>
              <a:rPr lang="en-US" altLang="zh-CN" sz="1400" dirty="0">
                <a:solidFill>
                  <a:schemeClr val="tx1"/>
                </a:solidFill>
                <a:latin typeface="+mj-lt"/>
                <a:ea typeface="宋体" pitchFamily="2" charset="-122"/>
              </a:rPr>
              <a:t> </a:t>
            </a:r>
            <a:r>
              <a:rPr lang="zh-CN" altLang="en-US" sz="1400" dirty="0">
                <a:solidFill>
                  <a:srgbClr val="FF0000"/>
                </a:solidFill>
                <a:latin typeface="+mj-lt"/>
                <a:ea typeface="宋体" pitchFamily="2" charset="-122"/>
                <a:sym typeface="+mn-ea"/>
              </a:rPr>
              <a:t>超导</a:t>
            </a:r>
            <a:r>
              <a:rPr lang="en-US" altLang="zh-CN" sz="1400" dirty="0">
                <a:solidFill>
                  <a:srgbClr val="FF0000"/>
                </a:solidFill>
                <a:latin typeface="+mj-lt"/>
                <a:ea typeface="宋体" pitchFamily="2" charset="-122"/>
                <a:sym typeface="+mn-ea"/>
              </a:rPr>
              <a:t>/</a:t>
            </a:r>
            <a:r>
              <a:rPr lang="zh-CN" altLang="en-US" sz="1400" dirty="0">
                <a:solidFill>
                  <a:srgbClr val="FF0000"/>
                </a:solidFill>
                <a:latin typeface="+mj-lt"/>
                <a:ea typeface="宋体" pitchFamily="2" charset="-122"/>
                <a:sym typeface="+mn-ea"/>
              </a:rPr>
              <a:t>铁磁</a:t>
            </a:r>
            <a:r>
              <a:rPr lang="en-US" altLang="zh-CN" sz="1400" dirty="0">
                <a:solidFill>
                  <a:srgbClr val="FF0000"/>
                </a:solidFill>
                <a:latin typeface="+mj-lt"/>
                <a:ea typeface="宋体" pitchFamily="2" charset="-122"/>
                <a:sym typeface="+mn-ea"/>
              </a:rPr>
              <a:t> </a:t>
            </a:r>
            <a:r>
              <a:rPr lang="zh-CN" altLang="en-US" sz="1400" dirty="0">
                <a:solidFill>
                  <a:srgbClr val="FF0000"/>
                </a:solidFill>
                <a:latin typeface="+mj-lt"/>
                <a:ea typeface="宋体" pitchFamily="2" charset="-122"/>
                <a:sym typeface="+mn-ea"/>
              </a:rPr>
              <a:t>异质结</a:t>
            </a:r>
            <a:endParaRPr lang="zh-CN" altLang="en-US" sz="1400" dirty="0">
              <a:solidFill>
                <a:srgbClr val="FF0000"/>
              </a:solidFill>
              <a:latin typeface="+mj-lt"/>
              <a:ea typeface="宋体" pitchFamily="2" charset="-122"/>
              <a:sym typeface="+mn-ea"/>
            </a:endParaRPr>
          </a:p>
        </p:txBody>
      </p:sp>
      <p:sp>
        <p:nvSpPr>
          <p:cNvPr id="2" name="Text Box 1"/>
          <p:cNvSpPr txBox="true"/>
          <p:nvPr/>
        </p:nvSpPr>
        <p:spPr>
          <a:xfrm>
            <a:off x="4895215" y="455295"/>
            <a:ext cx="2653665" cy="275590"/>
          </a:xfrm>
          <a:prstGeom prst="rect">
            <a:avLst/>
          </a:prstGeom>
          <a:noFill/>
        </p:spPr>
        <p:txBody>
          <a:bodyPr wrap="square" rtlCol="0">
            <a:spAutoFit/>
          </a:bodyPr>
          <a:p>
            <a:r>
              <a:rPr lang="en-US" altLang="en-US" sz="1200"/>
              <a:t>https://arxiv.org/pdf/2110.13983.pdf</a:t>
            </a:r>
            <a:endParaRPr lang="en-US" altLang="en-US" sz="1200"/>
          </a:p>
        </p:txBody>
      </p:sp>
      <p:pic>
        <p:nvPicPr>
          <p:cNvPr id="3" name="Picture 2" descr="1"/>
          <p:cNvPicPr>
            <a:picLocks noChangeAspect="true"/>
          </p:cNvPicPr>
          <p:nvPr/>
        </p:nvPicPr>
        <p:blipFill>
          <a:blip r:embed="rId1"/>
          <a:stretch>
            <a:fillRect/>
          </a:stretch>
        </p:blipFill>
        <p:spPr>
          <a:xfrm>
            <a:off x="175260" y="2344420"/>
            <a:ext cx="7051675" cy="442595"/>
          </a:xfrm>
          <a:prstGeom prst="rect">
            <a:avLst/>
          </a:prstGeom>
        </p:spPr>
      </p:pic>
      <p:pic>
        <p:nvPicPr>
          <p:cNvPr id="5" name="Picture 4" descr="/home/ligy/Pictures/1.png1"/>
          <p:cNvPicPr>
            <a:picLocks noChangeAspect="true"/>
          </p:cNvPicPr>
          <p:nvPr/>
        </p:nvPicPr>
        <p:blipFill>
          <a:blip r:embed="rId2"/>
          <a:srcRect/>
          <a:stretch>
            <a:fillRect/>
          </a:stretch>
        </p:blipFill>
        <p:spPr>
          <a:xfrm>
            <a:off x="82550" y="3221355"/>
            <a:ext cx="2724150" cy="1336675"/>
          </a:xfrm>
          <a:prstGeom prst="rect">
            <a:avLst/>
          </a:prstGeom>
        </p:spPr>
      </p:pic>
      <p:pic>
        <p:nvPicPr>
          <p:cNvPr id="7" name="Picture 6" descr="1"/>
          <p:cNvPicPr>
            <a:picLocks noChangeAspect="true"/>
          </p:cNvPicPr>
          <p:nvPr/>
        </p:nvPicPr>
        <p:blipFill>
          <a:blip r:embed="rId3"/>
          <a:stretch>
            <a:fillRect/>
          </a:stretch>
        </p:blipFill>
        <p:spPr>
          <a:xfrm>
            <a:off x="2553970" y="2701290"/>
            <a:ext cx="2453005" cy="2049780"/>
          </a:xfrm>
          <a:prstGeom prst="rect">
            <a:avLst/>
          </a:prstGeom>
        </p:spPr>
      </p:pic>
      <p:pic>
        <p:nvPicPr>
          <p:cNvPr id="8" name="Picture 7" descr="1"/>
          <p:cNvPicPr>
            <a:picLocks noChangeAspect="true"/>
          </p:cNvPicPr>
          <p:nvPr/>
        </p:nvPicPr>
        <p:blipFill>
          <a:blip r:embed="rId4"/>
          <a:stretch>
            <a:fillRect/>
          </a:stretch>
        </p:blipFill>
        <p:spPr>
          <a:xfrm>
            <a:off x="5040630" y="2943225"/>
            <a:ext cx="2508250" cy="1892935"/>
          </a:xfrm>
          <a:prstGeom prst="rect">
            <a:avLst/>
          </a:prstGeom>
        </p:spPr>
      </p:pic>
      <p:sp>
        <p:nvSpPr>
          <p:cNvPr id="9" name="Text Box 8"/>
          <p:cNvSpPr txBox="true"/>
          <p:nvPr/>
        </p:nvSpPr>
        <p:spPr>
          <a:xfrm>
            <a:off x="3762375" y="4907915"/>
            <a:ext cx="640080" cy="368300"/>
          </a:xfrm>
          <a:prstGeom prst="rect">
            <a:avLst/>
          </a:prstGeom>
          <a:noFill/>
        </p:spPr>
        <p:txBody>
          <a:bodyPr wrap="none" rtlCol="0">
            <a:spAutoFit/>
          </a:bodyPr>
          <a:p>
            <a:r>
              <a:rPr lang="zh-CN" altLang="en-US">
                <a:ea typeface="宋体" pitchFamily="2" charset="-122"/>
              </a:rPr>
              <a:t>能谱</a:t>
            </a:r>
            <a:endParaRPr lang="zh-CN" altLang="en-US">
              <a:ea typeface="宋体" pitchFamily="2" charset="-122"/>
            </a:endParaRPr>
          </a:p>
        </p:txBody>
      </p:sp>
      <p:sp>
        <p:nvSpPr>
          <p:cNvPr id="10" name="Text Box 9"/>
          <p:cNvSpPr txBox="true"/>
          <p:nvPr/>
        </p:nvSpPr>
        <p:spPr>
          <a:xfrm>
            <a:off x="6019800" y="4907915"/>
            <a:ext cx="640080" cy="368300"/>
          </a:xfrm>
          <a:prstGeom prst="rect">
            <a:avLst/>
          </a:prstGeom>
          <a:noFill/>
        </p:spPr>
        <p:txBody>
          <a:bodyPr wrap="none" rtlCol="0">
            <a:spAutoFit/>
          </a:bodyPr>
          <a:p>
            <a:r>
              <a:rPr lang="zh-CN" altLang="en-US">
                <a:ea typeface="宋体" pitchFamily="2" charset="-122"/>
              </a:rPr>
              <a:t>相图</a:t>
            </a:r>
            <a:endParaRPr lang="zh-CN" altLang="en-US">
              <a:ea typeface="宋体" pitchFamily="2"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941857" y="131011"/>
            <a:ext cx="5677535" cy="460375"/>
          </a:xfrm>
          <a:prstGeom prst="rect">
            <a:avLst/>
          </a:prstGeom>
          <a:noFill/>
        </p:spPr>
        <p:txBody>
          <a:bodyPr wrap="none" rtlCol="0">
            <a:spAutoFit/>
          </a:bodyPr>
          <a:lstStyle/>
          <a:p>
            <a:r>
              <a:rPr lang="zh-CN" sz="2400" dirty="0">
                <a:latin typeface="+mj-lt"/>
                <a:ea typeface="宋体" pitchFamily="2" charset="-122"/>
              </a:rPr>
              <a:t>零电流情况下电子型</a:t>
            </a:r>
            <a:r>
              <a:rPr lang="en-US" altLang="zh-CN" sz="2400" dirty="0">
                <a:latin typeface="+mj-lt"/>
                <a:ea typeface="宋体" pitchFamily="2" charset="-122"/>
              </a:rPr>
              <a:t>shot noise</a:t>
            </a:r>
            <a:r>
              <a:rPr lang="zh-CN" altLang="en-US" sz="2400" dirty="0">
                <a:latin typeface="+mj-lt"/>
                <a:ea typeface="宋体" pitchFamily="2" charset="-122"/>
              </a:rPr>
              <a:t>的普适边界</a:t>
            </a:r>
            <a:endParaRPr lang="zh-CN" altLang="en-US" sz="2400" dirty="0">
              <a:latin typeface="+mj-lt"/>
              <a:ea typeface="宋体" pitchFamily="2" charset="-122"/>
            </a:endParaRPr>
          </a:p>
        </p:txBody>
      </p:sp>
      <p:sp>
        <p:nvSpPr>
          <p:cNvPr id="8" name="Text Box 7"/>
          <p:cNvSpPr txBox="true"/>
          <p:nvPr/>
        </p:nvSpPr>
        <p:spPr>
          <a:xfrm>
            <a:off x="217170" y="688975"/>
            <a:ext cx="7126605" cy="3167380"/>
          </a:xfrm>
          <a:prstGeom prst="rect">
            <a:avLst/>
          </a:prstGeom>
          <a:noFill/>
        </p:spPr>
        <p:txBody>
          <a:bodyPr wrap="square" rtlCol="0">
            <a:spAutoFit/>
          </a:bodyPr>
          <a:lstStyle/>
          <a:p>
            <a:pPr marL="285750" indent="-285750">
              <a:lnSpc>
                <a:spcPct val="110000"/>
              </a:lnSpc>
              <a:buFont typeface="Arial" panose="02080604020202020204" pitchFamily="34" charset="0"/>
              <a:buChar char="•"/>
            </a:pPr>
            <a:r>
              <a:rPr lang="zh-CN" altLang="en-US" sz="1400" dirty="0">
                <a:ea typeface="宋体" pitchFamily="2" charset="-122"/>
                <a:sym typeface="+mn-ea"/>
              </a:rPr>
              <a:t>介观器件在</a:t>
            </a:r>
            <a:r>
              <a:rPr lang="zh-CN" altLang="en-US" sz="1400" dirty="0">
                <a:solidFill>
                  <a:srgbClr val="FF0000"/>
                </a:solidFill>
                <a:ea typeface="宋体" pitchFamily="2" charset="-122"/>
                <a:sym typeface="+mn-ea"/>
              </a:rPr>
              <a:t>平衡</a:t>
            </a:r>
            <a:r>
              <a:rPr lang="en-US" altLang="zh-CN" sz="1400" dirty="0">
                <a:ea typeface="宋体" pitchFamily="2" charset="-122"/>
                <a:sym typeface="+mn-ea"/>
              </a:rPr>
              <a:t>(</a:t>
            </a:r>
            <a:r>
              <a:rPr lang="zh-CN" altLang="en-US" sz="1400" dirty="0">
                <a:ea typeface="宋体" pitchFamily="2" charset="-122"/>
                <a:sym typeface="+mn-ea"/>
              </a:rPr>
              <a:t>热噪声</a:t>
            </a:r>
            <a:r>
              <a:rPr lang="en-US" altLang="zh-CN" sz="1400" dirty="0">
                <a:ea typeface="宋体" pitchFamily="2" charset="-122"/>
                <a:sym typeface="+mn-ea"/>
              </a:rPr>
              <a:t>)</a:t>
            </a:r>
            <a:r>
              <a:rPr lang="zh-CN" altLang="en-US" sz="1400" dirty="0">
                <a:ea typeface="宋体" pitchFamily="2" charset="-122"/>
                <a:sym typeface="+mn-ea"/>
              </a:rPr>
              <a:t>与</a:t>
            </a:r>
            <a:r>
              <a:rPr lang="zh-CN" altLang="en-US" sz="1400" dirty="0">
                <a:solidFill>
                  <a:srgbClr val="FF0000"/>
                </a:solidFill>
                <a:ea typeface="宋体" pitchFamily="2" charset="-122"/>
                <a:sym typeface="+mn-ea"/>
              </a:rPr>
              <a:t>非平衡</a:t>
            </a:r>
            <a:r>
              <a:rPr lang="en-US" altLang="zh-CN" sz="1400" dirty="0">
                <a:ea typeface="宋体" pitchFamily="2" charset="-122"/>
                <a:sym typeface="+mn-ea"/>
              </a:rPr>
              <a:t>(</a:t>
            </a:r>
            <a:r>
              <a:rPr lang="zh-CN" altLang="en-US" sz="1400" dirty="0">
                <a:ea typeface="宋体" pitchFamily="2" charset="-122"/>
                <a:sym typeface="+mn-ea"/>
              </a:rPr>
              <a:t>散射区电子产生</a:t>
            </a:r>
            <a:r>
              <a:rPr lang="en-US" altLang="zh-CN" sz="1400" dirty="0">
                <a:ea typeface="宋体" pitchFamily="2" charset="-122"/>
                <a:sym typeface="+mn-ea"/>
              </a:rPr>
              <a:t>shot noise)</a:t>
            </a:r>
            <a:r>
              <a:rPr lang="zh-CN" altLang="en-US" sz="1400" dirty="0">
                <a:ea typeface="宋体" pitchFamily="2" charset="-122"/>
                <a:sym typeface="+mn-ea"/>
              </a:rPr>
              <a:t>下都会产生噪声。</a:t>
            </a:r>
            <a:endParaRPr lang="zh-CN" altLang="en-US" sz="1400" dirty="0">
              <a:ea typeface="宋体" pitchFamily="2" charset="-122"/>
              <a:sym typeface="+mn-ea"/>
            </a:endParaRPr>
          </a:p>
          <a:p>
            <a:pPr marL="285750" indent="-285750">
              <a:lnSpc>
                <a:spcPct val="110000"/>
              </a:lnSpc>
              <a:buFont typeface="Arial" panose="02080604020202020204" pitchFamily="34" charset="0"/>
              <a:buChar char="•"/>
            </a:pPr>
            <a:r>
              <a:rPr lang="en-US" altLang="zh-CN" sz="1400" dirty="0">
                <a:ea typeface="宋体" pitchFamily="2" charset="-122"/>
              </a:rPr>
              <a:t>shot noise</a:t>
            </a:r>
            <a:r>
              <a:rPr lang="zh-CN" altLang="en-US" sz="1400" dirty="0">
                <a:ea typeface="宋体" pitchFamily="2" charset="-122"/>
              </a:rPr>
              <a:t>对研究电荷载流子很有用，如帮助实验上发现了分数电荷。</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最近发现了</a:t>
            </a:r>
            <a:r>
              <a:rPr lang="en-US" altLang="zh-CN" sz="1400" dirty="0">
                <a:ea typeface="宋体" pitchFamily="2" charset="-122"/>
              </a:rPr>
              <a:t>d</a:t>
            </a:r>
            <a:r>
              <a:rPr lang="en-US" altLang="en-US" sz="1400" dirty="0">
                <a:ea typeface="宋体" pitchFamily="2" charset="-122"/>
              </a:rPr>
              <a:t>elta-T noise, </a:t>
            </a:r>
            <a:r>
              <a:rPr lang="zh-CN" altLang="en-US" sz="1400" dirty="0">
                <a:ea typeface="宋体" pitchFamily="2" charset="-122"/>
              </a:rPr>
              <a:t>完全由温度差导致，但与热噪声不同，在零平均电流时依然存在</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本文：</a:t>
            </a:r>
            <a:endParaRPr lang="zh-CN" altLang="en-US"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1. </a:t>
            </a:r>
            <a:r>
              <a:rPr lang="zh-CN" altLang="en-US" sz="1400" dirty="0">
                <a:ea typeface="宋体" pitchFamily="2" charset="-122"/>
              </a:rPr>
              <a:t>在一般非平衡条件下温差、偏压实现了零电流时的有限</a:t>
            </a:r>
            <a:r>
              <a:rPr lang="en-US" altLang="zh-CN" sz="1400" dirty="0">
                <a:ea typeface="宋体" pitchFamily="2" charset="-122"/>
              </a:rPr>
              <a:t>shot noise. </a:t>
            </a:r>
            <a:endParaRPr lang="en-US" altLang="zh-CN"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2. </a:t>
            </a:r>
            <a:r>
              <a:rPr lang="zh-CN" altLang="en-US" sz="1400" dirty="0">
                <a:ea typeface="宋体" pitchFamily="2" charset="-122"/>
              </a:rPr>
              <a:t>在合适的非平衡条件下，其他类型的流也有这种现象，如热</a:t>
            </a:r>
            <a:r>
              <a:rPr lang="en-US" altLang="zh-CN" sz="1400" dirty="0">
                <a:ea typeface="宋体" pitchFamily="2" charset="-122"/>
              </a:rPr>
              <a:t>shot noise</a:t>
            </a:r>
            <a:r>
              <a:rPr lang="zh-CN" altLang="en-US" sz="1400" dirty="0">
                <a:ea typeface="宋体" pitchFamily="2" charset="-122"/>
              </a:rPr>
              <a:t>在零热流下的行为。</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发现：</a:t>
            </a:r>
            <a:endParaRPr lang="zh-CN" altLang="en-US"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1. </a:t>
            </a:r>
            <a:r>
              <a:rPr lang="zh-CN" altLang="en-US" sz="1400" dirty="0">
                <a:ea typeface="宋体" pitchFamily="2" charset="-122"/>
              </a:rPr>
              <a:t>电荷</a:t>
            </a:r>
            <a:r>
              <a:rPr lang="en-US" altLang="zh-CN" sz="1400" dirty="0">
                <a:ea typeface="宋体" pitchFamily="2" charset="-122"/>
              </a:rPr>
              <a:t>shot noise</a:t>
            </a:r>
            <a:r>
              <a:rPr lang="zh-CN" altLang="en-US" sz="1400" dirty="0">
                <a:ea typeface="宋体" pitchFamily="2" charset="-122"/>
              </a:rPr>
              <a:t>边界：零电流下的电荷</a:t>
            </a:r>
            <a:r>
              <a:rPr lang="en-US" altLang="zh-CN" sz="1400" dirty="0">
                <a:ea typeface="宋体" pitchFamily="2" charset="-122"/>
              </a:rPr>
              <a:t>shot noise</a:t>
            </a:r>
            <a:r>
              <a:rPr lang="zh-CN" altLang="en-US" sz="1400" dirty="0">
                <a:ea typeface="宋体" pitchFamily="2" charset="-122"/>
              </a:rPr>
              <a:t>不能热噪声，与系统细节和非平衡条件无关。</a:t>
            </a:r>
            <a:endParaRPr lang="zh-CN" altLang="en-US"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2. </a:t>
            </a:r>
            <a:r>
              <a:rPr lang="zh-CN" altLang="en-US" sz="1400" dirty="0">
                <a:ea typeface="宋体" pitchFamily="2" charset="-122"/>
              </a:rPr>
              <a:t>零热流下的热</a:t>
            </a:r>
            <a:r>
              <a:rPr lang="en-US" altLang="zh-CN" sz="1400" dirty="0">
                <a:ea typeface="宋体" pitchFamily="2" charset="-122"/>
              </a:rPr>
              <a:t>shot noise </a:t>
            </a:r>
            <a:r>
              <a:rPr lang="zh-CN" altLang="en-US" sz="1400" dirty="0">
                <a:ea typeface="宋体" pitchFamily="2" charset="-122"/>
              </a:rPr>
              <a:t>无这一限制。</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方法：散射理论。要满足条件</a:t>
            </a:r>
            <a:r>
              <a:rPr lang="zh-CN" altLang="en-US" sz="1400" dirty="0">
                <a:solidFill>
                  <a:srgbClr val="FF0000"/>
                </a:solidFill>
                <a:ea typeface="宋体" pitchFamily="2" charset="-122"/>
              </a:rPr>
              <a:t>零流（热电势：</a:t>
            </a:r>
            <a:r>
              <a:rPr lang="en-US" altLang="zh-CN" sz="1400" dirty="0">
                <a:solidFill>
                  <a:srgbClr val="FF0000"/>
                </a:solidFill>
                <a:ea typeface="宋体" pitchFamily="2" charset="-122"/>
              </a:rPr>
              <a:t>                  </a:t>
            </a:r>
            <a:r>
              <a:rPr lang="zh-CN" altLang="en-US" sz="1400" dirty="0">
                <a:solidFill>
                  <a:srgbClr val="FF0000"/>
                </a:solidFill>
                <a:ea typeface="宋体" pitchFamily="2" charset="-122"/>
              </a:rPr>
              <a:t>）</a:t>
            </a:r>
            <a:endParaRPr lang="zh-CN" altLang="en-US" sz="1400" dirty="0">
              <a:solidFill>
                <a:srgbClr val="7030A0"/>
              </a:solidFill>
              <a:ea typeface="宋体" pitchFamily="2" charset="-122"/>
            </a:endParaRPr>
          </a:p>
        </p:txBody>
      </p:sp>
      <p:sp>
        <p:nvSpPr>
          <p:cNvPr id="3" name="Text Box 2"/>
          <p:cNvSpPr txBox="true"/>
          <p:nvPr/>
        </p:nvSpPr>
        <p:spPr>
          <a:xfrm>
            <a:off x="5283200" y="489585"/>
            <a:ext cx="2246630" cy="275590"/>
          </a:xfrm>
          <a:prstGeom prst="rect">
            <a:avLst/>
          </a:prstGeom>
          <a:noFill/>
        </p:spPr>
        <p:txBody>
          <a:bodyPr wrap="square" rtlCol="0" anchor="t">
            <a:spAutoFit/>
          </a:bodyPr>
          <a:p>
            <a:r>
              <a:rPr lang="en-US" altLang="en-US" sz="1200"/>
              <a:t>PRL </a:t>
            </a:r>
            <a:r>
              <a:rPr lang="en-US" sz="1200"/>
              <a:t>127, 136801 (2021)</a:t>
            </a:r>
            <a:endParaRPr lang="en-US" sz="1200"/>
          </a:p>
        </p:txBody>
      </p:sp>
      <p:pic>
        <p:nvPicPr>
          <p:cNvPr id="4" name="Picture 3" descr="1"/>
          <p:cNvPicPr>
            <a:picLocks noChangeAspect="true"/>
          </p:cNvPicPr>
          <p:nvPr/>
        </p:nvPicPr>
        <p:blipFill>
          <a:blip r:embed="rId1"/>
          <a:stretch>
            <a:fillRect/>
          </a:stretch>
        </p:blipFill>
        <p:spPr>
          <a:xfrm>
            <a:off x="4094480" y="3584575"/>
            <a:ext cx="774700" cy="200660"/>
          </a:xfrm>
          <a:prstGeom prst="rect">
            <a:avLst/>
          </a:prstGeom>
        </p:spPr>
      </p:pic>
      <p:pic>
        <p:nvPicPr>
          <p:cNvPr id="5" name="Picture 4" descr="1"/>
          <p:cNvPicPr>
            <a:picLocks noChangeAspect="true"/>
          </p:cNvPicPr>
          <p:nvPr/>
        </p:nvPicPr>
        <p:blipFill>
          <a:blip r:embed="rId2"/>
          <a:stretch>
            <a:fillRect/>
          </a:stretch>
        </p:blipFill>
        <p:spPr>
          <a:xfrm>
            <a:off x="5772785" y="3584575"/>
            <a:ext cx="1642745" cy="1748790"/>
          </a:xfrm>
          <a:prstGeom prst="rect">
            <a:avLst/>
          </a:prstGeom>
        </p:spPr>
      </p:pic>
      <p:cxnSp>
        <p:nvCxnSpPr>
          <p:cNvPr id="6" name="Straight Arrow Connector 5"/>
          <p:cNvCxnSpPr>
            <a:stCxn id="4" idx="2"/>
          </p:cNvCxnSpPr>
          <p:nvPr/>
        </p:nvCxnSpPr>
        <p:spPr>
          <a:xfrm>
            <a:off x="4481830" y="3785235"/>
            <a:ext cx="1292860" cy="4883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Text Box 6"/>
          <p:cNvSpPr txBox="true"/>
          <p:nvPr/>
        </p:nvSpPr>
        <p:spPr>
          <a:xfrm>
            <a:off x="38735" y="5287645"/>
            <a:ext cx="5866130" cy="327660"/>
          </a:xfrm>
          <a:prstGeom prst="rect">
            <a:avLst/>
          </a:prstGeom>
          <a:noFill/>
        </p:spPr>
        <p:txBody>
          <a:bodyPr wrap="square" rtlCol="0" anchor="t">
            <a:spAutoFit/>
          </a:bodyPr>
          <a:p>
            <a:pPr marL="285750" lvl="0" indent="-285750">
              <a:lnSpc>
                <a:spcPct val="110000"/>
              </a:lnSpc>
              <a:buFont typeface="Arial" panose="02080604020202020204" pitchFamily="34" charset="0"/>
              <a:buChar char="•"/>
            </a:pPr>
            <a:r>
              <a:rPr lang="en-US" altLang="zh-CN" sz="1400" dirty="0">
                <a:solidFill>
                  <a:srgbClr val="FF0000"/>
                </a:solidFill>
                <a:ea typeface="宋体" pitchFamily="2" charset="-122"/>
                <a:sym typeface="+mn-ea"/>
              </a:rPr>
              <a:t>NM/NM/FI</a:t>
            </a:r>
            <a:r>
              <a:rPr lang="zh-CN" altLang="en-US" sz="1400" dirty="0">
                <a:solidFill>
                  <a:srgbClr val="FF0000"/>
                </a:solidFill>
                <a:ea typeface="宋体" pitchFamily="2" charset="-122"/>
                <a:sym typeface="+mn-ea"/>
              </a:rPr>
              <a:t>系统里能算吗？电流为零，自旋流，热流有这个现象吗？</a:t>
            </a:r>
            <a:endParaRPr lang="zh-CN" altLang="en-US" sz="1400" dirty="0">
              <a:solidFill>
                <a:srgbClr val="FF0000"/>
              </a:solidFill>
              <a:ea typeface="宋体" pitchFamily="2" charset="-122"/>
              <a:sym typeface="+mn-ea"/>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91337" y="117041"/>
            <a:ext cx="6379210" cy="460375"/>
          </a:xfrm>
          <a:prstGeom prst="rect">
            <a:avLst/>
          </a:prstGeom>
          <a:noFill/>
        </p:spPr>
        <p:txBody>
          <a:bodyPr wrap="none" rtlCol="0">
            <a:spAutoFit/>
          </a:bodyPr>
          <a:p>
            <a:r>
              <a:rPr lang="zh-CN" altLang="en-US" sz="2400" dirty="0">
                <a:latin typeface="+mj-lt"/>
                <a:ea typeface="宋体" pitchFamily="2" charset="-122"/>
              </a:rPr>
              <a:t>有限温度下的</a:t>
            </a:r>
            <a:r>
              <a:rPr lang="en-US" altLang="zh-CN" sz="2400" dirty="0">
                <a:latin typeface="+mj-lt"/>
                <a:ea typeface="宋体" pitchFamily="2" charset="-122"/>
              </a:rPr>
              <a:t>skyrmion</a:t>
            </a:r>
            <a:r>
              <a:rPr lang="zh-CN" altLang="en-US" sz="2400" dirty="0">
                <a:latin typeface="+mj-lt"/>
                <a:ea typeface="宋体" pitchFamily="2" charset="-122"/>
              </a:rPr>
              <a:t>动力学：超越</a:t>
            </a:r>
            <a:r>
              <a:rPr lang="en-US" altLang="zh-CN" sz="2400" dirty="0">
                <a:latin typeface="+mj-lt"/>
                <a:ea typeface="宋体" pitchFamily="2" charset="-122"/>
              </a:rPr>
              <a:t>Thiele</a:t>
            </a:r>
            <a:r>
              <a:rPr lang="zh-CN" altLang="en-US" sz="2400" dirty="0">
                <a:latin typeface="+mj-lt"/>
                <a:ea typeface="宋体" pitchFamily="2" charset="-122"/>
              </a:rPr>
              <a:t>方程</a:t>
            </a:r>
            <a:endParaRPr lang="zh-CN" altLang="en-US" sz="2400" dirty="0">
              <a:latin typeface="+mj-lt"/>
              <a:ea typeface="宋体" pitchFamily="2" charset="-122"/>
            </a:endParaRPr>
          </a:p>
        </p:txBody>
      </p:sp>
      <p:sp>
        <p:nvSpPr>
          <p:cNvPr id="4" name="Text Box 3"/>
          <p:cNvSpPr txBox="true"/>
          <p:nvPr/>
        </p:nvSpPr>
        <p:spPr>
          <a:xfrm>
            <a:off x="158115" y="563880"/>
            <a:ext cx="7324725" cy="138366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磁结构常被当作服从</a:t>
            </a:r>
            <a:r>
              <a:rPr lang="en-US" altLang="zh-CN" sz="1400">
                <a:ea typeface="宋体" pitchFamily="2" charset="-122"/>
              </a:rPr>
              <a:t>Thiele</a:t>
            </a:r>
            <a:r>
              <a:rPr lang="zh-CN" altLang="en-US" sz="1400">
                <a:ea typeface="宋体" pitchFamily="2" charset="-122"/>
              </a:rPr>
              <a:t>方程的准粒子对待。</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本文通过对铁磁</a:t>
            </a:r>
            <a:r>
              <a:rPr lang="en-US" altLang="zh-CN" sz="1400">
                <a:ea typeface="宋体" pitchFamily="2" charset="-122"/>
              </a:rPr>
              <a:t>sk</a:t>
            </a:r>
            <a:r>
              <a:rPr lang="zh-CN" altLang="en-US" sz="1400">
                <a:ea typeface="宋体" pitchFamily="2" charset="-122"/>
              </a:rPr>
              <a:t>的电流驱动和</a:t>
            </a:r>
            <a:r>
              <a:rPr lang="en-US" altLang="zh-CN" sz="1400">
                <a:ea typeface="宋体" pitchFamily="2" charset="-122"/>
              </a:rPr>
              <a:t>Brown</a:t>
            </a:r>
            <a:r>
              <a:rPr lang="zh-CN" altLang="en-US" sz="1400">
                <a:ea typeface="宋体" pitchFamily="2" charset="-122"/>
              </a:rPr>
              <a:t>运动研究，表明基于</a:t>
            </a:r>
            <a:r>
              <a:rPr lang="en-US" altLang="zh-CN" sz="1400">
                <a:ea typeface="宋体" pitchFamily="2" charset="-122"/>
              </a:rPr>
              <a:t>Thiele</a:t>
            </a:r>
            <a:r>
              <a:rPr lang="zh-CN" altLang="en-US" sz="1400">
                <a:ea typeface="宋体" pitchFamily="2" charset="-122"/>
              </a:rPr>
              <a:t>方程的现有理论不能有</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效描述有限温度下的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我们提出了一个拓展的运动方程：包含了</a:t>
            </a:r>
            <a:r>
              <a:rPr lang="en-US" altLang="zh-CN" sz="1400">
                <a:ea typeface="宋体" pitchFamily="2" charset="-122"/>
              </a:rPr>
              <a:t>sk</a:t>
            </a:r>
            <a:r>
              <a:rPr lang="zh-CN" altLang="en-US" sz="1400">
                <a:ea typeface="宋体" pitchFamily="2" charset="-122"/>
              </a:rPr>
              <a:t>与</a:t>
            </a:r>
            <a:r>
              <a:rPr lang="en-US" altLang="zh-CN" sz="1400">
                <a:ea typeface="宋体" pitchFamily="2" charset="-122"/>
              </a:rPr>
              <a:t>magnon</a:t>
            </a:r>
            <a:r>
              <a:rPr lang="zh-CN" altLang="en-US" sz="1400">
                <a:ea typeface="宋体" pitchFamily="2" charset="-122"/>
              </a:rPr>
              <a:t>库的耦合，导致了一个额外的，</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正比于温度一次方的耗散项。</a:t>
            </a:r>
            <a:r>
              <a:rPr lang="zh-CN" altLang="en-US" sz="1400">
                <a:solidFill>
                  <a:srgbClr val="FF0000"/>
                </a:solidFill>
                <a:ea typeface="宋体" pitchFamily="2" charset="-122"/>
              </a:rPr>
              <a:t>将</a:t>
            </a:r>
            <a:r>
              <a:rPr lang="en-US" altLang="zh-CN" sz="1400">
                <a:solidFill>
                  <a:srgbClr val="FF0000"/>
                </a:solidFill>
                <a:ea typeface="宋体" pitchFamily="2" charset="-122"/>
              </a:rPr>
              <a:t>Thiele</a:t>
            </a:r>
            <a:r>
              <a:rPr lang="zh-CN" altLang="en-US" sz="1400">
                <a:solidFill>
                  <a:srgbClr val="FF0000"/>
                </a:solidFill>
                <a:ea typeface="宋体" pitchFamily="2" charset="-122"/>
              </a:rPr>
              <a:t>方程拓展到有限温和小阻尼情况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这个耗散项在单层和多层薄膜结构中占主导作用。</a:t>
            </a:r>
            <a:endParaRPr lang="zh-CN" altLang="en-US" sz="1400">
              <a:ea typeface="宋体" pitchFamily="2" charset="-122"/>
            </a:endParaRPr>
          </a:p>
        </p:txBody>
      </p:sp>
      <p:sp>
        <p:nvSpPr>
          <p:cNvPr id="2" name="Text Box 1"/>
          <p:cNvSpPr txBox="true"/>
          <p:nvPr/>
        </p:nvSpPr>
        <p:spPr>
          <a:xfrm>
            <a:off x="5589270" y="521335"/>
            <a:ext cx="1938655" cy="275590"/>
          </a:xfrm>
          <a:prstGeom prst="rect">
            <a:avLst/>
          </a:prstGeom>
          <a:noFill/>
        </p:spPr>
        <p:txBody>
          <a:bodyPr wrap="square" rtlCol="0">
            <a:spAutoFit/>
          </a:bodyPr>
          <a:p>
            <a:r>
              <a:rPr lang="en-US" altLang="en-US" sz="1200"/>
              <a:t>PRL </a:t>
            </a:r>
            <a:r>
              <a:rPr lang="en-US" sz="1200"/>
              <a:t>127, 047203 (2021)</a:t>
            </a:r>
            <a:endParaRPr lang="en-US" sz="1200"/>
          </a:p>
        </p:txBody>
      </p:sp>
      <p:sp>
        <p:nvSpPr>
          <p:cNvPr id="3" name="Text Box 2"/>
          <p:cNvSpPr txBox="true"/>
          <p:nvPr/>
        </p:nvSpPr>
        <p:spPr>
          <a:xfrm>
            <a:off x="323215" y="4278630"/>
            <a:ext cx="635635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实验上第一次探测到孤立的</a:t>
            </a:r>
            <a:r>
              <a:rPr lang="en-US" altLang="zh-CN" sz="1400">
                <a:ea typeface="宋体" pitchFamily="2" charset="-122"/>
              </a:rPr>
              <a:t>s</a:t>
            </a:r>
            <a:r>
              <a:rPr lang="en-US" altLang="en-US" sz="1400">
                <a:ea typeface="宋体" pitchFamily="2" charset="-122"/>
              </a:rPr>
              <a:t>k</a:t>
            </a:r>
            <a:r>
              <a:rPr lang="zh-CN" altLang="en-US" sz="1400">
                <a:ea typeface="宋体" pitchFamily="2" charset="-122"/>
              </a:rPr>
              <a:t>，Nature (London) 465, 901 (2010)</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实验上研究了孤立</a:t>
            </a:r>
            <a:r>
              <a:rPr lang="en-US" altLang="zh-CN" sz="1400">
                <a:ea typeface="宋体" pitchFamily="2" charset="-122"/>
              </a:rPr>
              <a:t>sk</a:t>
            </a:r>
            <a:r>
              <a:rPr lang="zh-CN" altLang="en-US" sz="1400">
                <a:ea typeface="宋体" pitchFamily="2" charset="-122"/>
              </a:rPr>
              <a:t>的电流驱动</a:t>
            </a:r>
            <a:r>
              <a:rPr lang="en-US" altLang="zh-CN" sz="1400">
                <a:ea typeface="宋体" pitchFamily="2" charset="-122"/>
              </a:rPr>
              <a:t> [</a:t>
            </a:r>
            <a:r>
              <a:rPr lang="en-US" altLang="en-US" sz="1400">
                <a:ea typeface="宋体" pitchFamily="2" charset="-122"/>
              </a:rPr>
              <a:t>8-11]</a:t>
            </a:r>
            <a:r>
              <a:rPr lang="zh-CN" altLang="en-US" sz="1400">
                <a:ea typeface="宋体" pitchFamily="2" charset="-122"/>
              </a:rPr>
              <a:t>，和有限温度下的</a:t>
            </a:r>
            <a:r>
              <a:rPr lang="en-US" altLang="zh-CN" sz="1400">
                <a:ea typeface="宋体" pitchFamily="2" charset="-122"/>
              </a:rPr>
              <a:t>Brown</a:t>
            </a:r>
            <a:r>
              <a:rPr lang="zh-CN" altLang="en-US" sz="1400">
                <a:ea typeface="宋体" pitchFamily="2" charset="-122"/>
              </a:rPr>
              <a:t>运动</a:t>
            </a:r>
            <a:r>
              <a:rPr lang="en-US" altLang="zh-CN" sz="1400">
                <a:ea typeface="宋体" pitchFamily="2" charset="-122"/>
              </a:rPr>
              <a:t> [12-14]</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目前孤立</a:t>
            </a:r>
            <a:r>
              <a:rPr lang="en-US" altLang="zh-CN" sz="1400">
                <a:ea typeface="宋体" pitchFamily="2" charset="-122"/>
              </a:rPr>
              <a:t>sk</a:t>
            </a:r>
            <a:r>
              <a:rPr lang="zh-CN" altLang="en-US" sz="1400">
                <a:ea typeface="宋体" pitchFamily="2" charset="-122"/>
              </a:rPr>
              <a:t>被当作</a:t>
            </a:r>
            <a:r>
              <a:rPr lang="zh-CN" altLang="en-US" sz="1400" b="1">
                <a:solidFill>
                  <a:srgbClr val="FF0000"/>
                </a:solidFill>
                <a:ea typeface="宋体" pitchFamily="2" charset="-122"/>
              </a:rPr>
              <a:t>刚体</a:t>
            </a:r>
            <a:r>
              <a:rPr lang="zh-CN" altLang="en-US" sz="1400">
                <a:ea typeface="宋体" pitchFamily="2" charset="-122"/>
              </a:rPr>
              <a:t>准粒子，用</a:t>
            </a:r>
            <a:r>
              <a:rPr lang="en-US" altLang="zh-CN" sz="1400">
                <a:ea typeface="宋体" pitchFamily="2" charset="-122"/>
              </a:rPr>
              <a:t>Thiele</a:t>
            </a:r>
            <a:r>
              <a:rPr lang="zh-CN" altLang="en-US" sz="1400">
                <a:ea typeface="宋体" pitchFamily="2" charset="-122"/>
              </a:rPr>
              <a:t>方程描述</a:t>
            </a:r>
            <a:r>
              <a:rPr lang="en-US" altLang="zh-CN" sz="1400">
                <a:ea typeface="宋体" pitchFamily="2" charset="-122"/>
              </a:rPr>
              <a:t>[15]</a:t>
            </a:r>
            <a:r>
              <a:rPr lang="zh-CN" altLang="en-US" sz="1400">
                <a:ea typeface="宋体" pitchFamily="2" charset="-122"/>
              </a:rPr>
              <a:t>。与零温下，数值模拟</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的电流驱动的</a:t>
            </a:r>
            <a:r>
              <a:rPr lang="en-US" altLang="zh-CN" sz="1400">
                <a:ea typeface="宋体" pitchFamily="2" charset="-122"/>
              </a:rPr>
              <a:t>sk</a:t>
            </a:r>
            <a:r>
              <a:rPr lang="zh-CN" altLang="en-US" sz="1400">
                <a:ea typeface="宋体" pitchFamily="2" charset="-122"/>
              </a:rPr>
              <a:t>结果定量吻合</a:t>
            </a:r>
            <a:r>
              <a:rPr lang="en-US" altLang="zh-CN" sz="1400">
                <a:solidFill>
                  <a:srgbClr val="FF0000"/>
                </a:solidFill>
                <a:ea typeface="宋体" pitchFamily="2" charset="-122"/>
              </a:rPr>
              <a:t>[16,17]</a:t>
            </a:r>
            <a:r>
              <a:rPr lang="zh-CN" altLang="en-US" sz="1400">
                <a:ea typeface="宋体" pitchFamily="2" charset="-122"/>
              </a:rPr>
              <a:t>。</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有限温度下</a:t>
            </a:r>
            <a:r>
              <a:rPr lang="en-US" altLang="zh-CN" sz="1400">
                <a:ea typeface="宋体" pitchFamily="2" charset="-122"/>
              </a:rPr>
              <a:t>magnon</a:t>
            </a:r>
            <a:r>
              <a:rPr lang="zh-CN" altLang="en-US" sz="1400">
                <a:ea typeface="宋体" pitchFamily="2" charset="-122"/>
              </a:rPr>
              <a:t>被激发，作为热库与</a:t>
            </a:r>
            <a:r>
              <a:rPr lang="en-US" altLang="zh-CN" sz="1400">
                <a:ea typeface="宋体" pitchFamily="2" charset="-122"/>
              </a:rPr>
              <a:t>s</a:t>
            </a:r>
            <a:r>
              <a:rPr lang="en-US" altLang="en-US" sz="1400">
                <a:ea typeface="宋体" pitchFamily="2" charset="-122"/>
              </a:rPr>
              <a:t>k</a:t>
            </a:r>
            <a:r>
              <a:rPr lang="zh-CN" altLang="en-US" sz="1400">
                <a:ea typeface="宋体" pitchFamily="2" charset="-122"/>
              </a:rPr>
              <a:t>耦合，量子力学范畴下的研究表明</a:t>
            </a:r>
            <a:endParaRPr lang="zh-CN" altLang="en-US" sz="1400">
              <a:ea typeface="宋体" pitchFamily="2" charset="-122"/>
            </a:endParaRPr>
          </a:p>
          <a:p>
            <a:pPr indent="0" algn="l">
              <a:buFont typeface="Arial" panose="02080604020202020204" pitchFamily="34" charset="0"/>
              <a:buNone/>
            </a:pPr>
            <a:r>
              <a:rPr lang="en-US" altLang="zh-CN" sz="1400">
                <a:ea typeface="宋体" pitchFamily="2" charset="-122"/>
              </a:rPr>
              <a:t>magnon</a:t>
            </a:r>
            <a:r>
              <a:rPr lang="zh-CN" altLang="en-US" sz="1400">
                <a:ea typeface="宋体" pitchFamily="2" charset="-122"/>
              </a:rPr>
              <a:t>诱导出了一个摩擦项。</a:t>
            </a:r>
            <a:r>
              <a:rPr lang="en-US" altLang="zh-CN" sz="1400">
                <a:solidFill>
                  <a:srgbClr val="FF0000"/>
                </a:solidFill>
                <a:ea typeface="宋体" pitchFamily="2" charset="-122"/>
              </a:rPr>
              <a:t>[</a:t>
            </a:r>
            <a:r>
              <a:rPr lang="en-US" altLang="en-US" sz="1400">
                <a:solidFill>
                  <a:srgbClr val="FF0000"/>
                </a:solidFill>
                <a:ea typeface="宋体" pitchFamily="2" charset="-122"/>
              </a:rPr>
              <a:t>29,30]</a:t>
            </a:r>
            <a:endParaRPr lang="en-US" altLang="en-US" sz="1400">
              <a:solidFill>
                <a:srgbClr val="FF0000"/>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591185" y="2152015"/>
            <a:ext cx="2561590" cy="1785620"/>
          </a:xfrm>
          <a:prstGeom prst="rect">
            <a:avLst/>
          </a:prstGeom>
        </p:spPr>
      </p:pic>
      <p:sp>
        <p:nvSpPr>
          <p:cNvPr id="6" name="Oval 5"/>
          <p:cNvSpPr/>
          <p:nvPr/>
        </p:nvSpPr>
        <p:spPr>
          <a:xfrm rot="1740000">
            <a:off x="2117725" y="2125345"/>
            <a:ext cx="72009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Text Box 6"/>
          <p:cNvSpPr txBox="true"/>
          <p:nvPr/>
        </p:nvSpPr>
        <p:spPr>
          <a:xfrm>
            <a:off x="72390" y="3877310"/>
            <a:ext cx="3311525" cy="337185"/>
          </a:xfrm>
          <a:prstGeom prst="rect">
            <a:avLst/>
          </a:prstGeom>
          <a:noFill/>
        </p:spPr>
        <p:txBody>
          <a:bodyPr wrap="none" rtlCol="0">
            <a:spAutoFit/>
          </a:bodyPr>
          <a:p>
            <a:r>
              <a:rPr lang="en-US" altLang="en-US" sz="1600">
                <a:solidFill>
                  <a:srgbClr val="FF0000"/>
                </a:solidFill>
              </a:rPr>
              <a:t>Thiele</a:t>
            </a:r>
            <a:r>
              <a:rPr lang="zh-CN" altLang="en-US" sz="1600">
                <a:solidFill>
                  <a:srgbClr val="FF0000"/>
                </a:solidFill>
                <a:ea typeface="宋体" pitchFamily="2" charset="-122"/>
              </a:rPr>
              <a:t>方程在</a:t>
            </a:r>
            <a:r>
              <a:rPr lang="en-US" altLang="zh-CN" sz="1600">
                <a:solidFill>
                  <a:srgbClr val="FF0000"/>
                </a:solidFill>
                <a:ea typeface="宋体" pitchFamily="2" charset="-122"/>
              </a:rPr>
              <a:t>T&gt;0</a:t>
            </a:r>
            <a:r>
              <a:rPr lang="zh-CN" altLang="en-US" sz="1600">
                <a:solidFill>
                  <a:srgbClr val="FF0000"/>
                </a:solidFill>
                <a:ea typeface="宋体" pitchFamily="2" charset="-122"/>
              </a:rPr>
              <a:t>和小</a:t>
            </a:r>
            <a:r>
              <a:rPr lang="en-US" altLang="zh-CN" sz="1600">
                <a:solidFill>
                  <a:srgbClr val="FF0000"/>
                </a:solidFill>
                <a:ea typeface="宋体" pitchFamily="2" charset="-122"/>
              </a:rPr>
              <a:t>alpha</a:t>
            </a:r>
            <a:r>
              <a:rPr lang="zh-CN" altLang="en-US" sz="1600">
                <a:solidFill>
                  <a:srgbClr val="FF0000"/>
                </a:solidFill>
                <a:ea typeface="宋体" pitchFamily="2" charset="-122"/>
              </a:rPr>
              <a:t>开始偏离</a:t>
            </a:r>
            <a:endParaRPr lang="zh-CN" altLang="en-US" sz="1600">
              <a:solidFill>
                <a:srgbClr val="FF0000"/>
              </a:solidFill>
              <a:ea typeface="宋体" pitchFamily="2" charset="-122"/>
            </a:endParaRPr>
          </a:p>
        </p:txBody>
      </p:sp>
      <p:cxnSp>
        <p:nvCxnSpPr>
          <p:cNvPr id="8" name="Straight Arrow Connector 7"/>
          <p:cNvCxnSpPr/>
          <p:nvPr/>
        </p:nvCxnSpPr>
        <p:spPr>
          <a:xfrm flipH="true" flipV="true">
            <a:off x="2393315" y="3575050"/>
            <a:ext cx="100965" cy="3352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2"/>
          <a:stretch>
            <a:fillRect/>
          </a:stretch>
        </p:blipFill>
        <p:spPr>
          <a:xfrm>
            <a:off x="3457575" y="1947545"/>
            <a:ext cx="1273810" cy="243840"/>
          </a:xfrm>
          <a:prstGeom prst="rect">
            <a:avLst/>
          </a:prstGeom>
        </p:spPr>
      </p:pic>
      <p:pic>
        <p:nvPicPr>
          <p:cNvPr id="10" name="Picture 9" descr="1"/>
          <p:cNvPicPr>
            <a:picLocks noChangeAspect="true"/>
          </p:cNvPicPr>
          <p:nvPr/>
        </p:nvPicPr>
        <p:blipFill>
          <a:blip r:embed="rId3"/>
          <a:stretch>
            <a:fillRect/>
          </a:stretch>
        </p:blipFill>
        <p:spPr>
          <a:xfrm>
            <a:off x="5588635" y="1947545"/>
            <a:ext cx="1882775" cy="537845"/>
          </a:xfrm>
          <a:prstGeom prst="rect">
            <a:avLst/>
          </a:prstGeom>
        </p:spPr>
      </p:pic>
      <p:sp>
        <p:nvSpPr>
          <p:cNvPr id="11" name="Right Arrow 10"/>
          <p:cNvSpPr/>
          <p:nvPr/>
        </p:nvSpPr>
        <p:spPr>
          <a:xfrm>
            <a:off x="4857750" y="1908175"/>
            <a:ext cx="605155" cy="32258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2" name="Picture 11" descr="1"/>
          <p:cNvPicPr>
            <a:picLocks noChangeAspect="true"/>
          </p:cNvPicPr>
          <p:nvPr/>
        </p:nvPicPr>
        <p:blipFill>
          <a:blip r:embed="rId4"/>
          <a:stretch>
            <a:fillRect/>
          </a:stretch>
        </p:blipFill>
        <p:spPr>
          <a:xfrm>
            <a:off x="3482340" y="2191385"/>
            <a:ext cx="645160" cy="212725"/>
          </a:xfrm>
          <a:prstGeom prst="rect">
            <a:avLst/>
          </a:prstGeom>
        </p:spPr>
      </p:pic>
      <p:sp>
        <p:nvSpPr>
          <p:cNvPr id="13" name="Oval 12"/>
          <p:cNvSpPr/>
          <p:nvPr/>
        </p:nvSpPr>
        <p:spPr>
          <a:xfrm>
            <a:off x="6679565" y="1908175"/>
            <a:ext cx="330835" cy="32258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p:nvPr/>
        </p:nvCxnSpPr>
        <p:spPr>
          <a:xfrm>
            <a:off x="6963410" y="2280920"/>
            <a:ext cx="81915" cy="27114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902325" y="2473325"/>
            <a:ext cx="1644650" cy="521970"/>
          </a:xfrm>
          <a:prstGeom prst="rect">
            <a:avLst/>
          </a:prstGeom>
          <a:noFill/>
        </p:spPr>
        <p:txBody>
          <a:bodyPr wrap="none" rtlCol="0">
            <a:spAutoFit/>
          </a:bodyPr>
          <a:p>
            <a:r>
              <a:rPr lang="zh-CN" altLang="en-US" sz="1400">
                <a:ea typeface="宋体" pitchFamily="2" charset="-122"/>
              </a:rPr>
              <a:t>经典描述下</a:t>
            </a:r>
            <a:r>
              <a:rPr lang="en-US" altLang="zh-CN" sz="1400">
                <a:ea typeface="宋体" pitchFamily="2" charset="-122"/>
              </a:rPr>
              <a:t>m</a:t>
            </a:r>
            <a:r>
              <a:rPr lang="en-US" altLang="en-US" sz="1400">
                <a:ea typeface="宋体" pitchFamily="2" charset="-122"/>
              </a:rPr>
              <a:t>agnon</a:t>
            </a:r>
            <a:endParaRPr lang="en-US" altLang="en-US" sz="1400">
              <a:ea typeface="宋体" pitchFamily="2" charset="-122"/>
            </a:endParaRPr>
          </a:p>
          <a:p>
            <a:r>
              <a:rPr lang="zh-CN" altLang="en-US" sz="1400">
                <a:ea typeface="宋体" pitchFamily="2" charset="-122"/>
              </a:rPr>
              <a:t>占据数正比于温度</a:t>
            </a:r>
            <a:endParaRPr lang="zh-CN" altLang="en-US" sz="1400">
              <a:ea typeface="宋体" pitchFamily="2" charset="-122"/>
            </a:endParaRPr>
          </a:p>
        </p:txBody>
      </p:sp>
      <p:pic>
        <p:nvPicPr>
          <p:cNvPr id="17" name="Picture 16" descr="1"/>
          <p:cNvPicPr>
            <a:picLocks noChangeAspect="true"/>
          </p:cNvPicPr>
          <p:nvPr/>
        </p:nvPicPr>
        <p:blipFill>
          <a:blip r:embed="rId5"/>
          <a:stretch>
            <a:fillRect/>
          </a:stretch>
        </p:blipFill>
        <p:spPr>
          <a:xfrm>
            <a:off x="3387725" y="2404110"/>
            <a:ext cx="2508885" cy="1810385"/>
          </a:xfrm>
          <a:prstGeom prst="rect">
            <a:avLst/>
          </a:prstGeom>
        </p:spPr>
      </p:pic>
      <p:sp>
        <p:nvSpPr>
          <p:cNvPr id="18" name="Text Box 17"/>
          <p:cNvSpPr txBox="true"/>
          <p:nvPr/>
        </p:nvSpPr>
        <p:spPr>
          <a:xfrm>
            <a:off x="5775325" y="3481705"/>
            <a:ext cx="1734185" cy="521970"/>
          </a:xfrm>
          <a:prstGeom prst="rect">
            <a:avLst/>
          </a:prstGeom>
          <a:noFill/>
        </p:spPr>
        <p:txBody>
          <a:bodyPr wrap="none" rtlCol="0">
            <a:spAutoFit/>
          </a:bodyPr>
          <a:p>
            <a:r>
              <a:rPr lang="en-US" altLang="zh-CN" sz="1400">
                <a:solidFill>
                  <a:srgbClr val="FF0000"/>
                </a:solidFill>
                <a:ea typeface="宋体" pitchFamily="2" charset="-122"/>
              </a:rPr>
              <a:t>LLG模拟结果与</a:t>
            </a:r>
            <a:endParaRPr lang="en-US" altLang="zh-CN" sz="1400">
              <a:solidFill>
                <a:srgbClr val="FF0000"/>
              </a:solidFill>
              <a:ea typeface="宋体" pitchFamily="2" charset="-122"/>
            </a:endParaRPr>
          </a:p>
          <a:p>
            <a:r>
              <a:rPr lang="en-US" altLang="zh-CN" sz="1400">
                <a:solidFill>
                  <a:srgbClr val="FF0000"/>
                </a:solidFill>
                <a:ea typeface="宋体" pitchFamily="2" charset="-122"/>
              </a:rPr>
              <a:t>Thiele方程结果对比</a:t>
            </a:r>
            <a:endParaRPr lang="en-US" altLang="zh-CN" sz="1400">
              <a:solidFill>
                <a:srgbClr val="FF0000"/>
              </a:solidFill>
              <a:ea typeface="宋体" pitchFamily="2"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20442" y="56716"/>
            <a:ext cx="2920365" cy="398780"/>
          </a:xfrm>
          <a:prstGeom prst="rect">
            <a:avLst/>
          </a:prstGeom>
          <a:noFill/>
        </p:spPr>
        <p:txBody>
          <a:bodyPr wrap="none" rtlCol="0">
            <a:spAutoFit/>
          </a:bodyPr>
          <a:p>
            <a:r>
              <a:rPr lang="zh-CN" sz="2000" dirty="0">
                <a:latin typeface="+mj-lt"/>
                <a:ea typeface="宋体" pitchFamily="2" charset="-122"/>
              </a:rPr>
              <a:t>量子</a:t>
            </a:r>
            <a:r>
              <a:rPr lang="en-US" altLang="zh-CN" sz="2000" dirty="0">
                <a:latin typeface="+mj-lt"/>
                <a:ea typeface="宋体" pitchFamily="2" charset="-122"/>
              </a:rPr>
              <a:t>skyrmion</a:t>
            </a:r>
            <a:r>
              <a:rPr lang="zh-CN" altLang="en-US" sz="2000" dirty="0">
                <a:latin typeface="+mj-lt"/>
                <a:ea typeface="宋体" pitchFamily="2" charset="-122"/>
              </a:rPr>
              <a:t>的受控产生</a:t>
            </a:r>
            <a:endParaRPr lang="zh-CN" altLang="en-US" sz="2000" dirty="0">
              <a:latin typeface="+mj-lt"/>
              <a:ea typeface="宋体" pitchFamily="2" charset="-122"/>
            </a:endParaRPr>
          </a:p>
        </p:txBody>
      </p:sp>
      <p:sp>
        <p:nvSpPr>
          <p:cNvPr id="4" name="Text Box 3"/>
          <p:cNvSpPr txBox="true"/>
          <p:nvPr/>
        </p:nvSpPr>
        <p:spPr>
          <a:xfrm>
            <a:off x="175895" y="560070"/>
            <a:ext cx="7219950" cy="521970"/>
          </a:xfrm>
          <a:prstGeom prst="rect">
            <a:avLst/>
          </a:prstGeom>
          <a:noFill/>
        </p:spPr>
        <p:txBody>
          <a:bodyPr wrap="none" rtlCol="0">
            <a:spAutoFit/>
          </a:bodyPr>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晶格已经被发现于块体材料如</a:t>
            </a:r>
            <a:r>
              <a:rPr lang="en-US" altLang="zh-CN" sz="1400" dirty="0">
                <a:solidFill>
                  <a:schemeClr val="tx1"/>
                </a:solidFill>
                <a:latin typeface="+mj-lt"/>
                <a:ea typeface="宋体" pitchFamily="2" charset="-122"/>
                <a:sym typeface="+mn-ea"/>
              </a:rPr>
              <a:t>MnSi,  Fe</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Co</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Si, FeGe</a:t>
            </a:r>
            <a:r>
              <a:rPr lang="zh-CN" altLang="en-US" sz="1400" dirty="0">
                <a:solidFill>
                  <a:schemeClr val="tx1"/>
                </a:solidFill>
                <a:latin typeface="+mj-lt"/>
                <a:ea typeface="宋体" pitchFamily="2" charset="-122"/>
                <a:sym typeface="+mn-ea"/>
              </a:rPr>
              <a:t>中。也被发现于界面</a:t>
            </a:r>
            <a:r>
              <a:rPr lang="en-US" altLang="zh-CN" sz="1400" dirty="0">
                <a:solidFill>
                  <a:schemeClr val="tx1"/>
                </a:solidFill>
                <a:latin typeface="+mj-lt"/>
                <a:ea typeface="宋体" pitchFamily="2" charset="-122"/>
                <a:sym typeface="+mn-ea"/>
              </a:rPr>
              <a:t>Fe/Ir</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的量子处理</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25,26,27], [25,26]</a:t>
            </a:r>
            <a:r>
              <a:rPr lang="zh-CN" altLang="en-US" sz="1400" dirty="0">
                <a:solidFill>
                  <a:schemeClr val="tx1"/>
                </a:solidFill>
                <a:latin typeface="+mj-lt"/>
                <a:ea typeface="宋体" pitchFamily="2" charset="-122"/>
                <a:sym typeface="+mn-ea"/>
              </a:rPr>
              <a:t>中有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[27</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是有组错的铁磁体，没有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983480" y="327025"/>
            <a:ext cx="2533650" cy="275590"/>
          </a:xfrm>
          <a:prstGeom prst="rect">
            <a:avLst/>
          </a:prstGeom>
          <a:noFill/>
        </p:spPr>
        <p:txBody>
          <a:bodyPr wrap="square" rtlCol="0">
            <a:spAutoFit/>
          </a:bodyPr>
          <a:p>
            <a:r>
              <a:rPr lang="en-US" altLang="en-US" sz="1200"/>
              <a:t>https://arxiv.org/pdf/2110.00348.pdf</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364740" y="1082040"/>
            <a:ext cx="2831465" cy="813435"/>
          </a:xfrm>
          <a:prstGeom prst="rect">
            <a:avLst/>
          </a:prstGeom>
        </p:spPr>
      </p:pic>
      <p:sp>
        <p:nvSpPr>
          <p:cNvPr id="6" name="Text Box 5"/>
          <p:cNvSpPr txBox="true"/>
          <p:nvPr/>
        </p:nvSpPr>
        <p:spPr>
          <a:xfrm>
            <a:off x="170180" y="1895475"/>
            <a:ext cx="721868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本文通过操控边界磁化来在自旋</a:t>
            </a:r>
            <a:r>
              <a:rPr lang="en-US" altLang="zh-CN" sz="1400" dirty="0">
                <a:solidFill>
                  <a:schemeClr val="tx1"/>
                </a:solidFill>
                <a:latin typeface="+mj-lt"/>
                <a:ea typeface="宋体" pitchFamily="2" charset="-122"/>
                <a:sym typeface="+mn-ea"/>
              </a:rPr>
              <a:t>1/2</a:t>
            </a:r>
            <a:r>
              <a:rPr lang="zh-CN" altLang="en-US" sz="1400" dirty="0">
                <a:solidFill>
                  <a:schemeClr val="tx1"/>
                </a:solidFill>
                <a:latin typeface="+mj-lt"/>
                <a:ea typeface="宋体" pitchFamily="2" charset="-122"/>
                <a:sym typeface="+mn-ea"/>
              </a:rPr>
              <a:t>的晶格上产生量子</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用</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特性来区分系统的基态，</a:t>
            </a:r>
            <a:r>
              <a:rPr lang="zh-CN" altLang="en-US" sz="1400" b="1" dirty="0">
                <a:solidFill>
                  <a:srgbClr val="FF0000"/>
                </a:solidFill>
                <a:latin typeface="+mj-lt"/>
                <a:ea typeface="宋体" pitchFamily="2" charset="-122"/>
                <a:sym typeface="+mn-ea"/>
              </a:rPr>
              <a:t>发现</a:t>
            </a:r>
            <a:r>
              <a:rPr lang="zh-CN" altLang="en-US" sz="1400" dirty="0">
                <a:solidFill>
                  <a:schemeClr val="tx1"/>
                </a:solidFill>
                <a:latin typeface="+mj-lt"/>
                <a:ea typeface="宋体" pitchFamily="2" charset="-122"/>
                <a:sym typeface="+mn-ea"/>
              </a:rPr>
              <a:t>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可以在没有组错的晶格中，在</a:t>
            </a:r>
            <a:r>
              <a:rPr lang="en-US" altLang="zh-CN" sz="1400" dirty="0">
                <a:solidFill>
                  <a:schemeClr val="tx1"/>
                </a:solidFill>
                <a:latin typeface="+mj-lt"/>
                <a:ea typeface="宋体" pitchFamily="2" charset="-122"/>
                <a:sym typeface="+mn-ea"/>
              </a:rPr>
              <a:t>DMI</a:t>
            </a:r>
            <a:endParaRPr lang="en-US" altLang="zh-CN" sz="1400" dirty="0">
              <a:solidFill>
                <a:schemeClr val="tx1"/>
              </a:solidFill>
              <a:latin typeface="+mj-lt"/>
              <a:ea typeface="宋体" pitchFamily="2" charset="-122"/>
              <a:sym typeface="+mn-ea"/>
            </a:endParaRPr>
          </a:p>
          <a:p>
            <a:pPr lvl="1" indent="0" algn="l">
              <a:buFont typeface="Arial" panose="02080604020202020204" pitchFamily="34" charset="0"/>
              <a:buNone/>
            </a:pPr>
            <a:r>
              <a:rPr lang="zh-CN" altLang="en-US" sz="1400" dirty="0">
                <a:solidFill>
                  <a:schemeClr val="tx1"/>
                </a:solidFill>
                <a:latin typeface="+mj-lt"/>
                <a:ea typeface="宋体" pitchFamily="2" charset="-122"/>
                <a:sym typeface="+mn-ea"/>
              </a:rPr>
              <a:t>几乎为零时也可以大量存在（与经典情况不同，相区域较小），但对局域扰动不稳定</a:t>
            </a:r>
            <a:endParaRPr lang="zh-CN" altLang="en-US" sz="1400" dirty="0">
              <a:solidFill>
                <a:schemeClr val="tx1"/>
              </a:solidFill>
              <a:latin typeface="+mj-lt"/>
              <a:ea typeface="宋体" pitchFamily="2" charset="-122"/>
              <a:sym typeface="+mn-ea"/>
            </a:endParaRPr>
          </a:p>
          <a:p>
            <a:pPr lvl="1" indent="0" algn="l">
              <a:buFont typeface="Arial" panose="02080604020202020204" pitchFamily="34" charset="0"/>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提出一种方法：通过绝热的旋转边界处的磁化来产生亚稳态的</a:t>
            </a:r>
            <a:r>
              <a:rPr lang="en-US" altLang="zh-CN" sz="1400" dirty="0">
                <a:solidFill>
                  <a:schemeClr val="tx1"/>
                </a:solidFill>
                <a:latin typeface="+mj-lt"/>
                <a:ea typeface="宋体" pitchFamily="2" charset="-122"/>
                <a:sym typeface="+mn-ea"/>
              </a:rPr>
              <a:t>sk</a:t>
            </a:r>
            <a:endParaRPr lang="en-US" altLang="zh-CN" sz="1400" dirty="0">
              <a:solidFill>
                <a:schemeClr val="tx1"/>
              </a:solidFill>
              <a:latin typeface="+mj-lt"/>
              <a:ea typeface="宋体" pitchFamily="2" charset="-122"/>
              <a:sym typeface="+mn-ea"/>
            </a:endParaRPr>
          </a:p>
        </p:txBody>
      </p:sp>
      <p:pic>
        <p:nvPicPr>
          <p:cNvPr id="11" name="Picture 10" descr="1"/>
          <p:cNvPicPr>
            <a:picLocks noChangeAspect="true"/>
          </p:cNvPicPr>
          <p:nvPr/>
        </p:nvPicPr>
        <p:blipFill>
          <a:blip r:embed="rId2"/>
          <a:stretch>
            <a:fillRect/>
          </a:stretch>
        </p:blipFill>
        <p:spPr>
          <a:xfrm>
            <a:off x="1633855" y="3220720"/>
            <a:ext cx="5883275" cy="1808480"/>
          </a:xfrm>
          <a:prstGeom prst="rect">
            <a:avLst/>
          </a:prstGeom>
        </p:spPr>
      </p:pic>
      <p:sp>
        <p:nvSpPr>
          <p:cNvPr id="12" name="Text Box 11"/>
          <p:cNvSpPr txBox="true"/>
          <p:nvPr/>
        </p:nvSpPr>
        <p:spPr>
          <a:xfrm>
            <a:off x="2571115" y="5171440"/>
            <a:ext cx="849630" cy="306705"/>
          </a:xfrm>
          <a:prstGeom prst="rect">
            <a:avLst/>
          </a:prstGeom>
          <a:noFill/>
        </p:spPr>
        <p:txBody>
          <a:bodyPr wrap="none" rtlCol="0">
            <a:spAutoFit/>
          </a:bodyPr>
          <a:p>
            <a:r>
              <a:rPr lang="en-US" sz="1400"/>
              <a:t>3</a:t>
            </a:r>
            <a:r>
              <a:rPr lang="en-US" altLang="en-US" sz="1400"/>
              <a:t>x3 </a:t>
            </a:r>
            <a:r>
              <a:rPr lang="zh-CN" altLang="en-US" sz="1400">
                <a:ea typeface="宋体" pitchFamily="2" charset="-122"/>
              </a:rPr>
              <a:t>晶格</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1"/>
          <p:cNvPicPr>
            <a:picLocks noChangeAspect="true"/>
          </p:cNvPicPr>
          <p:nvPr/>
        </p:nvPicPr>
        <p:blipFill>
          <a:blip r:embed="rId3"/>
          <a:stretch>
            <a:fillRect/>
          </a:stretch>
        </p:blipFill>
        <p:spPr>
          <a:xfrm>
            <a:off x="23495" y="3220720"/>
            <a:ext cx="1493520" cy="8128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05712" y="92911"/>
            <a:ext cx="5727700" cy="460375"/>
          </a:xfrm>
          <a:prstGeom prst="rect">
            <a:avLst/>
          </a:prstGeom>
          <a:noFill/>
        </p:spPr>
        <p:txBody>
          <a:bodyPr wrap="none" rtlCol="0">
            <a:spAutoFit/>
          </a:bodyPr>
          <a:lstStyle/>
          <a:p>
            <a:r>
              <a:rPr lang="en-US" altLang="zh-CN" sz="2400" dirty="0">
                <a:latin typeface="+mj-lt"/>
              </a:rPr>
              <a:t>量子化的</a:t>
            </a:r>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a:t>
            </a:r>
            <a:r>
              <a:rPr lang="en-US" altLang="en-US" sz="2400" dirty="0">
                <a:latin typeface="+mj-lt"/>
              </a:rPr>
              <a:t>Q</a:t>
            </a:r>
            <a:r>
              <a:rPr lang="en-US" altLang="zh-CN" sz="2400" dirty="0">
                <a:latin typeface="+mj-lt"/>
              </a:rPr>
              <a:t>USCF)</a:t>
            </a:r>
            <a:endParaRPr lang="zh-CN" altLang="en-US" sz="2400" dirty="0">
              <a:latin typeface="+mj-lt"/>
            </a:endParaRPr>
          </a:p>
        </p:txBody>
      </p:sp>
      <p:sp>
        <p:nvSpPr>
          <p:cNvPr id="2" name="Text Box 1"/>
          <p:cNvSpPr txBox="true"/>
          <p:nvPr/>
        </p:nvSpPr>
        <p:spPr>
          <a:xfrm>
            <a:off x="28575" y="138430"/>
            <a:ext cx="1102360" cy="368300"/>
          </a:xfrm>
          <a:prstGeom prst="rect">
            <a:avLst/>
          </a:prstGeom>
          <a:noFill/>
        </p:spPr>
        <p:txBody>
          <a:bodyPr wrap="none" rtlCol="0" anchor="t">
            <a:spAutoFit/>
          </a:bodyPr>
          <a:lstStyle/>
          <a:p>
            <a:r>
              <a:rPr lang="en-US" altLang="en-US" b="1" dirty="0">
                <a:solidFill>
                  <a:srgbClr val="FF0000"/>
                </a:solidFill>
                <a:sym typeface="+mn-ea"/>
              </a:rPr>
              <a:t>石墨烯中</a:t>
            </a:r>
            <a:endParaRPr lang="en-US" altLang="zh-CN" b="1" dirty="0">
              <a:solidFill>
                <a:srgbClr val="FF0000"/>
              </a:solidFill>
              <a:sym typeface="+mn-ea"/>
            </a:endParaRPr>
          </a:p>
        </p:txBody>
      </p:sp>
      <p:sp>
        <p:nvSpPr>
          <p:cNvPr id="3" name="Text Box 2"/>
          <p:cNvSpPr txBox="true"/>
          <p:nvPr/>
        </p:nvSpPr>
        <p:spPr>
          <a:xfrm>
            <a:off x="514985" y="654050"/>
            <a:ext cx="6075680" cy="583565"/>
          </a:xfrm>
          <a:prstGeom prst="rect">
            <a:avLst/>
          </a:prstGeom>
          <a:noFill/>
        </p:spPr>
        <p:txBody>
          <a:bodyPr wrap="none" rtlCol="0">
            <a:spAutoFit/>
          </a:bodyPr>
          <a:lstStyle/>
          <a:p>
            <a:r>
              <a:rPr lang="en-US" altLang="en-US" sz="1600"/>
              <a:t>量子化的自旋霍尔效应：当存在</a:t>
            </a:r>
            <a:r>
              <a:rPr lang="en-US" altLang="en-US" sz="1600">
                <a:solidFill>
                  <a:srgbClr val="FF0000"/>
                </a:solidFill>
              </a:rPr>
              <a:t>边缘态</a:t>
            </a:r>
            <a:r>
              <a:rPr lang="en-US" altLang="en-US" sz="1600"/>
              <a:t>时，自旋霍尔电导取量子化</a:t>
            </a:r>
            <a:endParaRPr lang="en-US" altLang="en-US" sz="1600"/>
          </a:p>
          <a:p>
            <a:r>
              <a:rPr lang="en-US" altLang="en-US" sz="1600"/>
              <a:t>的数值，e/(4*pi)的整数倍。</a:t>
            </a:r>
            <a:endParaRPr lang="en-US" altLang="en-US" sz="1600"/>
          </a:p>
        </p:txBody>
      </p:sp>
      <p:sp>
        <p:nvSpPr>
          <p:cNvPr id="10" name="Text Box 9"/>
          <p:cNvSpPr txBox="true"/>
          <p:nvPr/>
        </p:nvSpPr>
        <p:spPr>
          <a:xfrm>
            <a:off x="514985" y="1268730"/>
            <a:ext cx="962660" cy="583565"/>
          </a:xfrm>
          <a:prstGeom prst="rect">
            <a:avLst/>
          </a:prstGeom>
          <a:noFill/>
        </p:spPr>
        <p:txBody>
          <a:bodyPr wrap="none" rtlCol="0">
            <a:spAutoFit/>
          </a:bodyPr>
          <a:lstStyle/>
          <a:p>
            <a:r>
              <a:rPr lang="en-US" altLang="en-US" sz="1600"/>
              <a:t>Model 1:</a:t>
            </a:r>
            <a:endParaRPr lang="en-US" altLang="en-US" sz="1600"/>
          </a:p>
          <a:p>
            <a:r>
              <a:rPr lang="en-US" altLang="en-US" sz="1600"/>
              <a:t>Model 2:</a:t>
            </a:r>
            <a:endParaRPr lang="en-US" altLang="en-US" sz="1600"/>
          </a:p>
        </p:txBody>
      </p:sp>
      <p:pic>
        <p:nvPicPr>
          <p:cNvPr id="23" name="Picture 22" descr="1"/>
          <p:cNvPicPr>
            <a:picLocks noChangeAspect="true"/>
          </p:cNvPicPr>
          <p:nvPr/>
        </p:nvPicPr>
        <p:blipFill>
          <a:blip r:embed="rId1"/>
          <a:stretch>
            <a:fillRect/>
          </a:stretch>
        </p:blipFill>
        <p:spPr>
          <a:xfrm>
            <a:off x="2106930" y="1583690"/>
            <a:ext cx="3185795" cy="450850"/>
          </a:xfrm>
          <a:prstGeom prst="rect">
            <a:avLst/>
          </a:prstGeom>
        </p:spPr>
      </p:pic>
      <p:pic>
        <p:nvPicPr>
          <p:cNvPr id="15" name="Picture 14" descr="1"/>
          <p:cNvPicPr>
            <a:picLocks noChangeAspect="true"/>
          </p:cNvPicPr>
          <p:nvPr/>
        </p:nvPicPr>
        <p:blipFill>
          <a:blip r:embed="rId2"/>
          <a:stretch>
            <a:fillRect/>
          </a:stretch>
        </p:blipFill>
        <p:spPr>
          <a:xfrm>
            <a:off x="2106930" y="1240790"/>
            <a:ext cx="3133090" cy="414655"/>
          </a:xfrm>
          <a:prstGeom prst="rect">
            <a:avLst/>
          </a:prstGeom>
        </p:spPr>
      </p:pic>
      <p:sp>
        <p:nvSpPr>
          <p:cNvPr id="26" name="Text Box 25"/>
          <p:cNvSpPr txBox="true"/>
          <p:nvPr/>
        </p:nvSpPr>
        <p:spPr>
          <a:xfrm>
            <a:off x="514985" y="1993265"/>
            <a:ext cx="6807835" cy="583565"/>
          </a:xfrm>
          <a:prstGeom prst="rect">
            <a:avLst/>
          </a:prstGeom>
          <a:noFill/>
        </p:spPr>
        <p:txBody>
          <a:bodyPr wrap="square" rtlCol="0" anchor="t">
            <a:spAutoFit/>
          </a:bodyPr>
          <a:lstStyle/>
          <a:p>
            <a:pPr marL="285750" indent="-285750">
              <a:buFont typeface="Arial" panose="02080604020202020204" pitchFamily="34" charset="0"/>
              <a:buChar char="•"/>
            </a:pPr>
            <a:r>
              <a:rPr lang="en-US" altLang="en-US" sz="1600"/>
              <a:t>线宽函数Gamma通过用transfer matrices方法计算半无穷长电极的自能Sigma^r得到[14]</a:t>
            </a:r>
            <a:endParaRPr lang="en-US" altLang="en-US" sz="1600"/>
          </a:p>
        </p:txBody>
      </p:sp>
      <p:sp>
        <p:nvSpPr>
          <p:cNvPr id="27" name="Text Box 26"/>
          <p:cNvSpPr txBox="true"/>
          <p:nvPr/>
        </p:nvSpPr>
        <p:spPr>
          <a:xfrm>
            <a:off x="5467350" y="1237615"/>
            <a:ext cx="1741170" cy="337185"/>
          </a:xfrm>
          <a:prstGeom prst="rect">
            <a:avLst/>
          </a:prstGeom>
          <a:noFill/>
        </p:spPr>
        <p:txBody>
          <a:bodyPr wrap="square" rtlCol="0" anchor="t">
            <a:spAutoFit/>
          </a:bodyPr>
          <a:lstStyle/>
          <a:p>
            <a:r>
              <a:rPr lang="en-US" sz="1600"/>
              <a:t>unitary symmetry</a:t>
            </a:r>
            <a:endParaRPr lang="en-US" sz="1600"/>
          </a:p>
        </p:txBody>
      </p:sp>
      <p:pic>
        <p:nvPicPr>
          <p:cNvPr id="29" name="Picture 28" descr="1"/>
          <p:cNvPicPr>
            <a:picLocks noChangeAspect="true"/>
          </p:cNvPicPr>
          <p:nvPr/>
        </p:nvPicPr>
        <p:blipFill>
          <a:blip r:embed="rId3"/>
          <a:srcRect l="591" t="90" r="714" b="-1351"/>
          <a:stretch>
            <a:fillRect/>
          </a:stretch>
        </p:blipFill>
        <p:spPr>
          <a:xfrm>
            <a:off x="258445" y="2665730"/>
            <a:ext cx="2546985" cy="1427480"/>
          </a:xfrm>
          <a:prstGeom prst="snipRoundRect">
            <a:avLst/>
          </a:prstGeom>
        </p:spPr>
      </p:pic>
      <p:sp>
        <p:nvSpPr>
          <p:cNvPr id="30" name="Oval 29"/>
          <p:cNvSpPr/>
          <p:nvPr/>
        </p:nvSpPr>
        <p:spPr>
          <a:xfrm>
            <a:off x="676275" y="3714115"/>
            <a:ext cx="330200" cy="291465"/>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957580" y="3491865"/>
            <a:ext cx="775970" cy="32258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740535" y="3672205"/>
            <a:ext cx="98806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32"/>
          <p:cNvSpPr txBox="true"/>
          <p:nvPr/>
        </p:nvSpPr>
        <p:spPr>
          <a:xfrm>
            <a:off x="165100" y="4005580"/>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sp>
        <p:nvSpPr>
          <p:cNvPr id="34" name="Text Box 33"/>
          <p:cNvSpPr txBox="true"/>
          <p:nvPr/>
        </p:nvSpPr>
        <p:spPr>
          <a:xfrm>
            <a:off x="957580" y="3061335"/>
            <a:ext cx="924560" cy="33718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p:txBody>
      </p:sp>
      <p:sp>
        <p:nvSpPr>
          <p:cNvPr id="35" name="Text Box 34"/>
          <p:cNvSpPr txBox="true"/>
          <p:nvPr/>
        </p:nvSpPr>
        <p:spPr>
          <a:xfrm>
            <a:off x="1924685" y="3255645"/>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pic>
        <p:nvPicPr>
          <p:cNvPr id="37" name="Picture 36" descr="1"/>
          <p:cNvPicPr>
            <a:picLocks noChangeAspect="true"/>
          </p:cNvPicPr>
          <p:nvPr/>
        </p:nvPicPr>
        <p:blipFill>
          <a:blip r:embed="rId4"/>
          <a:stretch>
            <a:fillRect/>
          </a:stretch>
        </p:blipFill>
        <p:spPr>
          <a:xfrm>
            <a:off x="3240405" y="2476500"/>
            <a:ext cx="3792855" cy="1805305"/>
          </a:xfrm>
          <a:prstGeom prst="rect">
            <a:avLst/>
          </a:prstGeom>
        </p:spPr>
      </p:pic>
      <p:sp>
        <p:nvSpPr>
          <p:cNvPr id="38" name="Oval 37"/>
          <p:cNvSpPr/>
          <p:nvPr/>
        </p:nvSpPr>
        <p:spPr>
          <a:xfrm>
            <a:off x="4251960" y="3438525"/>
            <a:ext cx="115570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p:cNvCxnSpPr/>
          <p:nvPr/>
        </p:nvCxnSpPr>
        <p:spPr>
          <a:xfrm flipV="true">
            <a:off x="4263390" y="3714115"/>
            <a:ext cx="208280" cy="6388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1" name="Text Box 40"/>
          <p:cNvSpPr txBox="true"/>
          <p:nvPr/>
        </p:nvSpPr>
        <p:spPr>
          <a:xfrm>
            <a:off x="3013710" y="4342130"/>
            <a:ext cx="3840480" cy="337185"/>
          </a:xfrm>
          <a:prstGeom prst="rect">
            <a:avLst/>
          </a:prstGeom>
          <a:noFill/>
        </p:spPr>
        <p:txBody>
          <a:bodyPr wrap="none" rtlCol="0">
            <a:spAutoFit/>
          </a:bodyPr>
          <a:lstStyle/>
          <a:p>
            <a:r>
              <a:rPr lang="en-US" altLang="en-US" sz="1600"/>
              <a:t>不同参数的电导涨落最大值形成平台结构</a:t>
            </a:r>
            <a:endParaRPr lang="en-US" altLang="en-US" sz="1600"/>
          </a:p>
        </p:txBody>
      </p:sp>
      <p:sp>
        <p:nvSpPr>
          <p:cNvPr id="42" name="Text Box 41"/>
          <p:cNvSpPr txBox="true"/>
          <p:nvPr/>
        </p:nvSpPr>
        <p:spPr>
          <a:xfrm>
            <a:off x="5467350" y="1592580"/>
            <a:ext cx="2077085" cy="337185"/>
          </a:xfrm>
          <a:prstGeom prst="rect">
            <a:avLst/>
          </a:prstGeom>
          <a:noFill/>
        </p:spPr>
        <p:txBody>
          <a:bodyPr wrap="square" rtlCol="0" anchor="t">
            <a:spAutoFit/>
          </a:bodyPr>
          <a:lstStyle/>
          <a:p>
            <a:r>
              <a:rPr lang="en-US" sz="1600"/>
              <a:t>symplectic symmetry</a:t>
            </a:r>
            <a:endParaRPr lang="en-US" sz="1600"/>
          </a:p>
        </p:txBody>
      </p:sp>
      <p:sp>
        <p:nvSpPr>
          <p:cNvPr id="44" name="Text Box 43"/>
          <p:cNvSpPr txBox="true"/>
          <p:nvPr/>
        </p:nvSpPr>
        <p:spPr>
          <a:xfrm>
            <a:off x="514985" y="4648200"/>
            <a:ext cx="5386705" cy="829945"/>
          </a:xfrm>
          <a:prstGeom prst="rect">
            <a:avLst/>
          </a:prstGeom>
          <a:noFill/>
        </p:spPr>
        <p:txBody>
          <a:bodyPr wrap="none" rtlCol="0">
            <a:spAutoFit/>
          </a:bodyPr>
          <a:lstStyle/>
          <a:p>
            <a:pPr marL="285750" indent="-285750">
              <a:buFont typeface="Arial" panose="02080604020202020204" pitchFamily="34" charset="0"/>
              <a:buChar char="•"/>
            </a:pPr>
            <a:r>
              <a:rPr lang="en-US" altLang="en-US" sz="1600"/>
              <a:t>不同对称性的模型，得到相同的普适电导rms(G)=0.285</a:t>
            </a:r>
            <a:endParaRPr lang="en-US" altLang="en-US" sz="1600"/>
          </a:p>
          <a:p>
            <a:pPr marL="285750" indent="-285750">
              <a:buFont typeface="Arial" panose="02080604020202020204" pitchFamily="34" charset="0"/>
              <a:buChar char="•"/>
            </a:pPr>
            <a:r>
              <a:rPr lang="en-US" altLang="en-US" sz="1600">
                <a:solidFill>
                  <a:srgbClr val="FF0000"/>
                </a:solidFill>
              </a:rPr>
              <a:t>diffusive区的电导分布都是log-normal，不是高斯</a:t>
            </a:r>
            <a:r>
              <a:rPr lang="en-US" altLang="en-US" sz="1600"/>
              <a:t>。</a:t>
            </a:r>
            <a:endParaRPr lang="en-US" altLang="en-US" sz="1600"/>
          </a:p>
          <a:p>
            <a:pPr marL="285750" indent="-285750">
              <a:buFont typeface="Arial" panose="02080604020202020204" pitchFamily="34" charset="0"/>
              <a:buChar char="•"/>
            </a:pPr>
            <a:r>
              <a:rPr lang="en-US" altLang="en-US" sz="1600"/>
              <a:t>在量子化的自旋霍尔效应中，系统对称性不起作用！</a:t>
            </a:r>
            <a:endParaRPr lang="en-US" altLang="en-US" sz="1600"/>
          </a:p>
        </p:txBody>
      </p:sp>
      <p:sp>
        <p:nvSpPr>
          <p:cNvPr id="45" name="文本占位符 2"/>
          <p:cNvSpPr/>
          <p:nvPr>
            <p:ph type="body"/>
          </p:nvPr>
        </p:nvSpPr>
        <p:spPr>
          <a:xfrm>
            <a:off x="2280285" y="5478145"/>
            <a:ext cx="2262505" cy="178435"/>
          </a:xfrm>
        </p:spPr>
        <p:txBody>
          <a:bodyPr>
            <a:normAutofit lnSpcReduction="10000"/>
          </a:bodyPr>
          <a:lstStyle/>
          <a:p>
            <a:pPr marL="81280" indent="0" algn="just">
              <a:lnSpc>
                <a:spcPct val="100000"/>
              </a:lnSpc>
              <a:buNone/>
            </a:pPr>
            <a:r>
              <a:rPr lang="en-US" altLang="en-US" sz="1200" dirty="0"/>
              <a:t>Qiao, PRL </a:t>
            </a:r>
            <a:r>
              <a:rPr lang="en-US" altLang="en-US" sz="1200" b="1" dirty="0"/>
              <a:t>101</a:t>
            </a:r>
            <a:r>
              <a:rPr lang="en-US" altLang="en-US" sz="1200" dirty="0"/>
              <a:t>, 016804 (2008)</a:t>
            </a:r>
            <a:endParaRPr lang="en-US" altLang="en-US" sz="12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58442" y="63701"/>
            <a:ext cx="4444365" cy="398780"/>
          </a:xfrm>
          <a:prstGeom prst="rect">
            <a:avLst/>
          </a:prstGeom>
          <a:noFill/>
        </p:spPr>
        <p:txBody>
          <a:bodyPr wrap="none" rtlCol="0">
            <a:spAutoFit/>
          </a:bodyPr>
          <a:p>
            <a:r>
              <a:rPr lang="zh-CN" altLang="en-US" sz="2000" dirty="0">
                <a:latin typeface="+mj-lt"/>
                <a:ea typeface="宋体" pitchFamily="2" charset="-122"/>
              </a:rPr>
              <a:t>探测经典</a:t>
            </a:r>
            <a:r>
              <a:rPr lang="en-US" altLang="zh-CN" sz="2000" dirty="0">
                <a:latin typeface="+mj-lt"/>
                <a:ea typeface="宋体" pitchFamily="2" charset="-122"/>
              </a:rPr>
              <a:t>skyrmion</a:t>
            </a:r>
            <a:r>
              <a:rPr lang="zh-CN" altLang="en-US" sz="2000" dirty="0">
                <a:latin typeface="+mj-lt"/>
                <a:ea typeface="宋体" pitchFamily="2" charset="-122"/>
              </a:rPr>
              <a:t>的量子版本的拓扑性</a:t>
            </a:r>
            <a:endParaRPr lang="zh-CN" altLang="en-US" sz="2000" dirty="0">
              <a:latin typeface="+mj-lt"/>
              <a:ea typeface="宋体" pitchFamily="2" charset="-122"/>
            </a:endParaRPr>
          </a:p>
        </p:txBody>
      </p:sp>
      <p:sp>
        <p:nvSpPr>
          <p:cNvPr id="4" name="Text Box 3"/>
          <p:cNvSpPr txBox="true"/>
          <p:nvPr/>
        </p:nvSpPr>
        <p:spPr>
          <a:xfrm>
            <a:off x="233045" y="405130"/>
            <a:ext cx="727837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磁学中的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由经典自旋指向的</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特性来定义</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但对于量子自旋来说，其指向没有意义的</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现代测量局域磁化的实验无法直接观测到量子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本文发现</a:t>
            </a:r>
            <a:r>
              <a:rPr lang="zh-CN" altLang="en-US" sz="1400" dirty="0">
                <a:solidFill>
                  <a:schemeClr val="tx1"/>
                </a:solidFill>
                <a:latin typeface="+mj-lt"/>
                <a:ea typeface="宋体" pitchFamily="2" charset="-122"/>
                <a:sym typeface="+mn-ea"/>
              </a:rPr>
              <a:t>：可以用一个定义在近邻格点上的局域的三自旋关联函数来区分量子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这个量为</a:t>
            </a:r>
            <a:r>
              <a:rPr lang="en-US" altLang="zh-CN" sz="1400" dirty="0">
                <a:solidFill>
                  <a:schemeClr val="tx1"/>
                </a:solidFill>
                <a:latin typeface="+mj-lt"/>
                <a:ea typeface="宋体" pitchFamily="2" charset="-122"/>
                <a:sym typeface="+mn-ea"/>
              </a:rPr>
              <a:t>scalar chirality, </a:t>
            </a:r>
            <a:r>
              <a:rPr lang="zh-CN" altLang="en-US" sz="1400" dirty="0">
                <a:solidFill>
                  <a:schemeClr val="tx1"/>
                </a:solidFill>
                <a:latin typeface="+mj-lt"/>
                <a:ea typeface="宋体" pitchFamily="2" charset="-122"/>
                <a:sym typeface="+mn-ea"/>
              </a:rPr>
              <a:t>在大系统中退化为经典的拓扑不变量，在量子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相</a:t>
            </a:r>
            <a:r>
              <a:rPr lang="zh-CN" altLang="en-US" sz="1400" dirty="0">
                <a:latin typeface="+mj-lt"/>
                <a:ea typeface="宋体" pitchFamily="2" charset="-122"/>
                <a:sym typeface="+mn-ea"/>
              </a:rPr>
              <a:t>近似</a:t>
            </a:r>
            <a:r>
              <a:rPr lang="zh-CN" altLang="en-US" sz="1400" dirty="0">
                <a:solidFill>
                  <a:schemeClr val="tx1"/>
                </a:solidFill>
                <a:latin typeface="+mj-lt"/>
                <a:ea typeface="宋体" pitchFamily="2" charset="-122"/>
                <a:sym typeface="+mn-ea"/>
              </a:rPr>
              <a:t>是个常数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广泛地使用拓扑的语言在当今物理界，如凝聚态和材料科学领域，已经成为一主要趋势</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588635" y="348615"/>
            <a:ext cx="1928495" cy="275590"/>
          </a:xfrm>
          <a:prstGeom prst="rect">
            <a:avLst/>
          </a:prstGeom>
          <a:noFill/>
        </p:spPr>
        <p:txBody>
          <a:bodyPr wrap="square" rtlCol="0">
            <a:spAutoFit/>
          </a:bodyPr>
          <a:p>
            <a:r>
              <a:rPr lang="en-US" altLang="en-US" sz="1200"/>
              <a:t>PRB 103, L060404 (2021)</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3971290" y="1859915"/>
            <a:ext cx="3034665" cy="441960"/>
          </a:xfrm>
          <a:prstGeom prst="rect">
            <a:avLst/>
          </a:prstGeom>
        </p:spPr>
      </p:pic>
      <p:sp>
        <p:nvSpPr>
          <p:cNvPr id="12" name="Text Box 11"/>
          <p:cNvSpPr txBox="true"/>
          <p:nvPr/>
        </p:nvSpPr>
        <p:spPr>
          <a:xfrm>
            <a:off x="233045" y="1725295"/>
            <a:ext cx="4024630" cy="953135"/>
          </a:xfrm>
          <a:prstGeom prst="rect">
            <a:avLst/>
          </a:prstGeom>
          <a:noFill/>
        </p:spPr>
        <p:txBody>
          <a:bodyPr wrap="none" rtlCol="0">
            <a:spAutoFit/>
          </a:bodyPr>
          <a:p>
            <a:pPr marL="285750" indent="-285750">
              <a:buFont typeface="Arial" panose="02080604020202020204" pitchFamily="34" charset="0"/>
              <a:buChar char="•"/>
            </a:pPr>
            <a:r>
              <a:rPr lang="en-US" sz="1400"/>
              <a:t>D_ij</a:t>
            </a:r>
            <a:r>
              <a:rPr lang="zh-CN" altLang="en-US" sz="1400">
                <a:ea typeface="宋体" pitchFamily="2" charset="-122"/>
              </a:rPr>
              <a:t>在面内并垂直于</a:t>
            </a:r>
            <a:r>
              <a:rPr lang="en-US" altLang="zh-CN" sz="1400">
                <a:ea typeface="宋体" pitchFamily="2" charset="-122"/>
              </a:rPr>
              <a:t>i</a:t>
            </a:r>
            <a:r>
              <a:rPr lang="en-US" altLang="en-US" sz="1400">
                <a:ea typeface="宋体" pitchFamily="2" charset="-122"/>
              </a:rPr>
              <a:t>j</a:t>
            </a:r>
            <a:r>
              <a:rPr lang="zh-CN" altLang="en-US" sz="1400">
                <a:ea typeface="宋体" pitchFamily="2" charset="-122"/>
              </a:rPr>
              <a:t>的连线</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D</a:t>
            </a:r>
            <a:r>
              <a:rPr lang="zh-CN" altLang="en-US" sz="1400">
                <a:ea typeface="宋体" pitchFamily="2" charset="-122"/>
              </a:rPr>
              <a:t>与</a:t>
            </a:r>
            <a:r>
              <a:rPr lang="en-US" altLang="zh-CN" sz="1400">
                <a:ea typeface="宋体" pitchFamily="2" charset="-122"/>
              </a:rPr>
              <a:t>J</a:t>
            </a:r>
            <a:r>
              <a:rPr lang="zh-CN" altLang="en-US" sz="1400">
                <a:ea typeface="宋体" pitchFamily="2" charset="-122"/>
              </a:rPr>
              <a:t>的竞争形成经典</a:t>
            </a:r>
            <a:r>
              <a:rPr lang="en-US" altLang="zh-CN" sz="1400">
                <a:ea typeface="宋体" pitchFamily="2" charset="-122"/>
              </a:rPr>
              <a:t>sk</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施加磁场会稳定</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a:t>
            </a:r>
            <a:r>
              <a:rPr lang="en-US" altLang="zh-CN" sz="1400">
                <a:ea typeface="宋体" pitchFamily="2" charset="-122"/>
              </a:rPr>
              <a:t>19</a:t>
            </a:r>
            <a:r>
              <a:rPr lang="zh-CN" altLang="en-US" sz="1400">
                <a:ea typeface="宋体" pitchFamily="2" charset="-122"/>
              </a:rPr>
              <a:t>个格点的三角晶格上作了精确对角化计算</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304800" y="2607310"/>
            <a:ext cx="6499225" cy="3028950"/>
          </a:xfrm>
          <a:prstGeom prst="rect">
            <a:avLst/>
          </a:prstGeom>
        </p:spPr>
      </p:pic>
      <p:pic>
        <p:nvPicPr>
          <p:cNvPr id="5" name="Picture 4" descr="1"/>
          <p:cNvPicPr>
            <a:picLocks noChangeAspect="true"/>
          </p:cNvPicPr>
          <p:nvPr/>
        </p:nvPicPr>
        <p:blipFill>
          <a:blip r:embed="rId3"/>
          <a:stretch>
            <a:fillRect/>
          </a:stretch>
        </p:blipFill>
        <p:spPr>
          <a:xfrm>
            <a:off x="5066665" y="624205"/>
            <a:ext cx="1824990" cy="444500"/>
          </a:xfrm>
          <a:prstGeom prst="rect">
            <a:avLst/>
          </a:prstGeom>
        </p:spPr>
      </p:pic>
      <p:cxnSp>
        <p:nvCxnSpPr>
          <p:cNvPr id="8" name="Straight Arrow Connector 7"/>
          <p:cNvCxnSpPr/>
          <p:nvPr/>
        </p:nvCxnSpPr>
        <p:spPr>
          <a:xfrm flipV="true">
            <a:off x="2322830" y="889635"/>
            <a:ext cx="2693035" cy="4635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 name="Picture 17" descr="1"/>
          <p:cNvPicPr>
            <a:picLocks noChangeAspect="true"/>
          </p:cNvPicPr>
          <p:nvPr/>
        </p:nvPicPr>
        <p:blipFill>
          <a:blip r:embed="rId1"/>
          <a:stretch>
            <a:fillRect/>
          </a:stretch>
        </p:blipFill>
        <p:spPr>
          <a:xfrm>
            <a:off x="5631180" y="2357120"/>
            <a:ext cx="1648460" cy="1021715"/>
          </a:xfrm>
          <a:prstGeom prst="rect">
            <a:avLst/>
          </a:prstGeom>
        </p:spPr>
      </p:pic>
      <p:sp>
        <p:nvSpPr>
          <p:cNvPr id="14" name="文本框 13"/>
          <p:cNvSpPr txBox="true"/>
          <p:nvPr/>
        </p:nvSpPr>
        <p:spPr>
          <a:xfrm>
            <a:off x="2574442" y="92276"/>
            <a:ext cx="2412365" cy="398780"/>
          </a:xfrm>
          <a:prstGeom prst="rect">
            <a:avLst/>
          </a:prstGeom>
          <a:noFill/>
        </p:spPr>
        <p:txBody>
          <a:bodyPr wrap="none" rtlCol="0">
            <a:spAutoFit/>
          </a:bodyPr>
          <a:p>
            <a:r>
              <a:rPr lang="zh-CN" sz="2000" dirty="0">
                <a:latin typeface="+mj-lt"/>
                <a:ea typeface="宋体" pitchFamily="2" charset="-122"/>
              </a:rPr>
              <a:t>声学</a:t>
            </a:r>
            <a:r>
              <a:rPr lang="en-US" altLang="zh-CN" sz="2000" dirty="0">
                <a:latin typeface="+mj-lt"/>
                <a:ea typeface="宋体" pitchFamily="2" charset="-122"/>
              </a:rPr>
              <a:t>skyrmion</a:t>
            </a:r>
            <a:r>
              <a:rPr lang="zh-CN" altLang="en-US" sz="2000" dirty="0">
                <a:latin typeface="+mj-lt"/>
                <a:ea typeface="宋体" pitchFamily="2" charset="-122"/>
              </a:rPr>
              <a:t>的观测</a:t>
            </a:r>
            <a:endParaRPr lang="zh-CN" altLang="en-US" sz="2000" dirty="0">
              <a:latin typeface="+mj-lt"/>
              <a:ea typeface="宋体" pitchFamily="2" charset="-122"/>
            </a:endParaRPr>
          </a:p>
        </p:txBody>
      </p:sp>
      <p:sp>
        <p:nvSpPr>
          <p:cNvPr id="4" name="Text Box 3"/>
          <p:cNvSpPr txBox="true"/>
          <p:nvPr/>
        </p:nvSpPr>
        <p:spPr>
          <a:xfrm>
            <a:off x="76200" y="490855"/>
            <a:ext cx="7387590" cy="181483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本文在实验上观测到了声波中的</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本文发现：受限在六边形的表面声波在震动的气流中会产生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晶格的图样</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本文：用声速探测技术直接观测到了一个</a:t>
            </a:r>
            <a:r>
              <a:rPr lang="en-US" altLang="zh-CN" sz="1400" dirty="0">
                <a:solidFill>
                  <a:schemeClr val="tx1"/>
                </a:solidFill>
                <a:latin typeface="+mj-lt"/>
                <a:ea typeface="宋体" pitchFamily="2" charset="-122"/>
                <a:sym typeface="+mn-ea"/>
              </a:rPr>
              <a:t>Neel</a:t>
            </a:r>
            <a:r>
              <a:rPr lang="en-US" altLang="en-US" sz="1400" dirty="0">
                <a:solidFill>
                  <a:schemeClr val="tx1"/>
                </a:solidFill>
                <a:latin typeface="+mj-lt"/>
                <a:ea typeface="宋体" pitchFamily="2" charset="-122"/>
                <a:sym typeface="+mn-ea"/>
              </a:rPr>
              <a:t> skyrmion</a:t>
            </a:r>
            <a:r>
              <a:rPr lang="zh-CN" altLang="en-US" sz="1400" dirty="0">
                <a:solidFill>
                  <a:schemeClr val="tx1"/>
                </a:solidFill>
                <a:latin typeface="+mj-lt"/>
                <a:ea typeface="宋体" pitchFamily="2" charset="-122"/>
                <a:sym typeface="+mn-ea"/>
              </a:rPr>
              <a:t>，并研究了波源和扰动对它的影响</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最近在光子学中发现类似</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的矢量结构</a:t>
            </a:r>
            <a:r>
              <a:rPr lang="en-US" altLang="zh-CN" sz="1400" dirty="0">
                <a:solidFill>
                  <a:schemeClr val="tx1"/>
                </a:solidFill>
                <a:latin typeface="+mj-lt"/>
                <a:ea typeface="宋体" pitchFamily="2" charset="-122"/>
                <a:sym typeface="+mn-ea"/>
              </a:rPr>
              <a:t> [</a:t>
            </a:r>
            <a:r>
              <a:rPr lang="en-US" altLang="en-US" sz="1400" dirty="0">
                <a:solidFill>
                  <a:schemeClr val="tx1"/>
                </a:solidFill>
                <a:latin typeface="+mj-lt"/>
                <a:ea typeface="宋体" pitchFamily="2" charset="-122"/>
                <a:sym typeface="+mn-ea"/>
              </a:rPr>
              <a:t>11-21]</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光子自旋为</a:t>
            </a:r>
            <a:r>
              <a:rPr lang="en-US" altLang="zh-CN" sz="1400" dirty="0">
                <a:solidFill>
                  <a:schemeClr val="tx1"/>
                </a:solidFill>
                <a:latin typeface="+mj-lt"/>
                <a:ea typeface="宋体" pitchFamily="2" charset="-122"/>
                <a:sym typeface="+mn-ea"/>
              </a:rPr>
              <a:t>1,</a:t>
            </a:r>
            <a:r>
              <a:rPr lang="zh-CN" altLang="en-US" sz="1400" dirty="0">
                <a:solidFill>
                  <a:schemeClr val="tx1"/>
                </a:solidFill>
                <a:latin typeface="+mj-lt"/>
                <a:ea typeface="宋体" pitchFamily="2" charset="-122"/>
                <a:sym typeface="+mn-ea"/>
              </a:rPr>
              <a:t>电磁波是矢量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长久以来，声波被认为不带自旋，并且是标量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声波的速度场</a:t>
            </a:r>
            <a:r>
              <a:rPr lang="zh-CN" altLang="en-US" sz="1400" dirty="0">
                <a:solidFill>
                  <a:schemeClr val="tx1"/>
                </a:solidFill>
                <a:latin typeface="+mj-lt"/>
                <a:ea typeface="宋体" pitchFamily="2" charset="-122"/>
                <a:sym typeface="+mn-ea"/>
              </a:rPr>
              <a:t>可以产生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结构，图样是稳定的，并且可以通过调节声源的相位差来操控</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通过引入局域扰动研究了形成的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图样对无序的稳定性。</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31180" y="300990"/>
            <a:ext cx="1928495" cy="275590"/>
          </a:xfrm>
          <a:prstGeom prst="rect">
            <a:avLst/>
          </a:prstGeom>
          <a:noFill/>
        </p:spPr>
        <p:txBody>
          <a:bodyPr wrap="square" rtlCol="0">
            <a:spAutoFit/>
          </a:bodyPr>
          <a:p>
            <a:r>
              <a:rPr lang="en-US" altLang="en-US" sz="1200"/>
              <a:t>PRL 127, 144502 (2021)</a:t>
            </a:r>
            <a:endParaRPr lang="en-US" altLang="en-US" sz="1200"/>
          </a:p>
        </p:txBody>
      </p:sp>
      <p:pic>
        <p:nvPicPr>
          <p:cNvPr id="8" name="Picture 7" descr="1"/>
          <p:cNvPicPr>
            <a:picLocks noChangeAspect="true"/>
          </p:cNvPicPr>
          <p:nvPr/>
        </p:nvPicPr>
        <p:blipFill>
          <a:blip r:embed="rId2"/>
          <a:stretch>
            <a:fillRect/>
          </a:stretch>
        </p:blipFill>
        <p:spPr>
          <a:xfrm>
            <a:off x="4785995" y="1153795"/>
            <a:ext cx="839470" cy="588010"/>
          </a:xfrm>
          <a:prstGeom prst="rect">
            <a:avLst/>
          </a:prstGeom>
        </p:spPr>
      </p:pic>
      <p:cxnSp>
        <p:nvCxnSpPr>
          <p:cNvPr id="9" name="Straight Arrow Connector 8"/>
          <p:cNvCxnSpPr/>
          <p:nvPr/>
        </p:nvCxnSpPr>
        <p:spPr>
          <a:xfrm flipV="true">
            <a:off x="1510665" y="1310640"/>
            <a:ext cx="3578860" cy="5067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2" name="Picture 11" descr="1"/>
          <p:cNvPicPr>
            <a:picLocks noChangeAspect="true"/>
          </p:cNvPicPr>
          <p:nvPr/>
        </p:nvPicPr>
        <p:blipFill>
          <a:blip r:embed="rId3"/>
          <a:stretch>
            <a:fillRect/>
          </a:stretch>
        </p:blipFill>
        <p:spPr>
          <a:xfrm>
            <a:off x="594360" y="2230755"/>
            <a:ext cx="1891030" cy="377190"/>
          </a:xfrm>
          <a:prstGeom prst="rect">
            <a:avLst/>
          </a:prstGeom>
        </p:spPr>
      </p:pic>
      <p:pic>
        <p:nvPicPr>
          <p:cNvPr id="16" name="Picture 15" descr="1"/>
          <p:cNvPicPr>
            <a:picLocks noChangeAspect="true"/>
          </p:cNvPicPr>
          <p:nvPr/>
        </p:nvPicPr>
        <p:blipFill>
          <a:blip r:embed="rId4"/>
          <a:stretch>
            <a:fillRect/>
          </a:stretch>
        </p:blipFill>
        <p:spPr>
          <a:xfrm>
            <a:off x="2846705" y="2305050"/>
            <a:ext cx="1341755" cy="227965"/>
          </a:xfrm>
          <a:prstGeom prst="rect">
            <a:avLst/>
          </a:prstGeom>
        </p:spPr>
      </p:pic>
      <p:sp>
        <p:nvSpPr>
          <p:cNvPr id="17" name="Text Box 16"/>
          <p:cNvSpPr txBox="true"/>
          <p:nvPr/>
        </p:nvSpPr>
        <p:spPr>
          <a:xfrm>
            <a:off x="5217160" y="2078990"/>
            <a:ext cx="2246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周期打孔的声学超表面</a:t>
            </a:r>
            <a:endParaRPr lang="zh-CN" altLang="en-US" sz="1400" dirty="0">
              <a:solidFill>
                <a:schemeClr val="tx1"/>
              </a:solidFill>
              <a:latin typeface="+mj-lt"/>
              <a:ea typeface="宋体" pitchFamily="2" charset="-122"/>
              <a:sym typeface="+mn-ea"/>
            </a:endParaRPr>
          </a:p>
        </p:txBody>
      </p:sp>
      <p:pic>
        <p:nvPicPr>
          <p:cNvPr id="19" name="Picture 18" descr="1"/>
          <p:cNvPicPr>
            <a:picLocks noChangeAspect="true"/>
          </p:cNvPicPr>
          <p:nvPr/>
        </p:nvPicPr>
        <p:blipFill>
          <a:blip r:embed="rId5"/>
          <a:stretch>
            <a:fillRect/>
          </a:stretch>
        </p:blipFill>
        <p:spPr>
          <a:xfrm>
            <a:off x="12065" y="2778125"/>
            <a:ext cx="4414520" cy="1975485"/>
          </a:xfrm>
          <a:prstGeom prst="rect">
            <a:avLst/>
          </a:prstGeom>
        </p:spPr>
      </p:pic>
      <p:pic>
        <p:nvPicPr>
          <p:cNvPr id="20" name="Picture 19" descr="1"/>
          <p:cNvPicPr>
            <a:picLocks noChangeAspect="true"/>
          </p:cNvPicPr>
          <p:nvPr/>
        </p:nvPicPr>
        <p:blipFill>
          <a:blip r:embed="rId6"/>
          <a:stretch>
            <a:fillRect/>
          </a:stretch>
        </p:blipFill>
        <p:spPr>
          <a:xfrm>
            <a:off x="4426585" y="3378835"/>
            <a:ext cx="2846705" cy="2182495"/>
          </a:xfrm>
          <a:prstGeom prst="rect">
            <a:avLst/>
          </a:prstGeom>
        </p:spPr>
      </p:pic>
      <p:sp>
        <p:nvSpPr>
          <p:cNvPr id="21" name="Text Box 20"/>
          <p:cNvSpPr txBox="true"/>
          <p:nvPr/>
        </p:nvSpPr>
        <p:spPr>
          <a:xfrm>
            <a:off x="129540" y="4544695"/>
            <a:ext cx="20688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实验观测与计算对比</a:t>
            </a:r>
            <a:endParaRPr lang="zh-CN" altLang="en-US" sz="1400" dirty="0">
              <a:solidFill>
                <a:schemeClr val="tx1"/>
              </a:solidFill>
              <a:latin typeface="+mj-lt"/>
              <a:ea typeface="宋体" pitchFamily="2" charset="-122"/>
              <a:sym typeface="+mn-ea"/>
            </a:endParaRPr>
          </a:p>
        </p:txBody>
      </p:sp>
      <p:sp>
        <p:nvSpPr>
          <p:cNvPr id="22" name="Text Box 21"/>
          <p:cNvSpPr txBox="true"/>
          <p:nvPr/>
        </p:nvSpPr>
        <p:spPr>
          <a:xfrm>
            <a:off x="3626485" y="5254625"/>
            <a:ext cx="10020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加杂质</a:t>
            </a:r>
            <a:endParaRPr lang="zh-CN" altLang="en-US" sz="1400" dirty="0">
              <a:solidFill>
                <a:schemeClr val="tx1"/>
              </a:solidFill>
              <a:latin typeface="+mj-lt"/>
              <a:ea typeface="宋体" pitchFamily="2" charset="-122"/>
              <a:sym typeface="+mn-ea"/>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5114925" cy="460375"/>
          </a:xfrm>
          <a:prstGeom prst="rect">
            <a:avLst/>
          </a:prstGeom>
          <a:noFill/>
        </p:spPr>
        <p:txBody>
          <a:bodyPr wrap="none" rtlCol="0">
            <a:spAutoFit/>
          </a:bodyPr>
          <a:p>
            <a:r>
              <a:rPr lang="zh-CN" altLang="en-US" sz="2400" dirty="0">
                <a:latin typeface="+mj-lt"/>
                <a:ea typeface="宋体" pitchFamily="2" charset="-122"/>
              </a:rPr>
              <a:t>亚铁磁材料</a:t>
            </a:r>
            <a:r>
              <a:rPr lang="en-US" altLang="zh-CN" sz="2400" dirty="0">
                <a:latin typeface="+mj-lt"/>
                <a:ea typeface="宋体" pitchFamily="2" charset="-122"/>
              </a:rPr>
              <a:t>Mn</a:t>
            </a:r>
            <a:r>
              <a:rPr lang="en-US" altLang="zh-CN" sz="1400" dirty="0">
                <a:latin typeface="+mj-lt"/>
                <a:ea typeface="宋体" pitchFamily="2" charset="-122"/>
              </a:rPr>
              <a:t>4</a:t>
            </a:r>
            <a:r>
              <a:rPr lang="en-US" altLang="zh-CN" sz="2400" dirty="0">
                <a:latin typeface="+mj-lt"/>
                <a:ea typeface="宋体" pitchFamily="2" charset="-122"/>
              </a:rPr>
              <a:t>N</a:t>
            </a:r>
            <a:r>
              <a:rPr lang="zh-CN" altLang="en-US" sz="2400" dirty="0">
                <a:latin typeface="+mj-lt"/>
                <a:ea typeface="宋体" pitchFamily="2" charset="-122"/>
              </a:rPr>
              <a:t>中可调控的</a:t>
            </a:r>
            <a:r>
              <a:rPr lang="en-US" altLang="zh-CN" sz="2400" dirty="0">
                <a:latin typeface="+mj-lt"/>
                <a:ea typeface="宋体" pitchFamily="2" charset="-122"/>
              </a:rPr>
              <a:t>skyrmion</a:t>
            </a:r>
            <a:endParaRPr lang="en-US" altLang="zh-CN" sz="2400" dirty="0">
              <a:latin typeface="+mj-lt"/>
              <a:ea typeface="宋体" pitchFamily="2" charset="-122"/>
            </a:endParaRPr>
          </a:p>
        </p:txBody>
      </p:sp>
      <p:sp>
        <p:nvSpPr>
          <p:cNvPr id="4" name="Text Box 3"/>
          <p:cNvSpPr txBox="true"/>
          <p:nvPr/>
        </p:nvSpPr>
        <p:spPr>
          <a:xfrm>
            <a:off x="15875" y="785495"/>
            <a:ext cx="733425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latin typeface="+mj-lt"/>
                <a:ea typeface="宋体" pitchFamily="2" charset="-122"/>
                <a:sym typeface="+mn-ea"/>
              </a:rPr>
              <a:t>亚铁磁材料</a:t>
            </a:r>
            <a:r>
              <a:rPr lang="en-US" altLang="zh-CN" sz="1400" dirty="0">
                <a:latin typeface="+mj-lt"/>
                <a:ea typeface="宋体" pitchFamily="2" charset="-122"/>
                <a:sym typeface="+mn-ea"/>
              </a:rPr>
              <a:t>Mn4N</a:t>
            </a:r>
            <a:r>
              <a:rPr lang="zh-CN" altLang="en-US" sz="1400" dirty="0">
                <a:latin typeface="+mj-lt"/>
                <a:ea typeface="宋体" pitchFamily="2" charset="-122"/>
                <a:sym typeface="+mn-ea"/>
              </a:rPr>
              <a:t>的薄膜中可以存在</a:t>
            </a:r>
            <a:r>
              <a:rPr lang="en-US" altLang="zh-CN" sz="1400" dirty="0">
                <a:latin typeface="+mj-lt"/>
                <a:ea typeface="宋体" pitchFamily="2" charset="-122"/>
                <a:sym typeface="+mn-ea"/>
              </a:rPr>
              <a:t>sk</a:t>
            </a:r>
            <a:r>
              <a:rPr lang="zh-CN" altLang="en-US" sz="1400" dirty="0">
                <a:latin typeface="+mj-lt"/>
                <a:ea typeface="宋体" pitchFamily="2" charset="-122"/>
                <a:sym typeface="+mn-ea"/>
              </a:rPr>
              <a:t>，但实验上还没有报道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本文讨论：在</a:t>
            </a:r>
            <a:r>
              <a:rPr lang="en-US" altLang="zh-CN" sz="1400" dirty="0">
                <a:solidFill>
                  <a:schemeClr val="tx1"/>
                </a:solidFill>
                <a:latin typeface="+mj-lt"/>
                <a:ea typeface="宋体" pitchFamily="2" charset="-122"/>
                <a:sym typeface="+mn-ea"/>
              </a:rPr>
              <a:t>MgO</a:t>
            </a:r>
            <a:r>
              <a:rPr lang="zh-CN" altLang="en-US" sz="1400" dirty="0">
                <a:solidFill>
                  <a:schemeClr val="tx1"/>
                </a:solidFill>
                <a:latin typeface="+mj-lt"/>
                <a:ea typeface="宋体" pitchFamily="2" charset="-122"/>
                <a:sym typeface="+mn-ea"/>
              </a:rPr>
              <a:t>基底上用溅射法生长的</a:t>
            </a:r>
            <a:r>
              <a:rPr lang="en-US" altLang="zh-CN" sz="1400" dirty="0">
                <a:solidFill>
                  <a:schemeClr val="tx1"/>
                </a:solidFill>
                <a:latin typeface="+mj-lt"/>
                <a:ea typeface="宋体" pitchFamily="2" charset="-122"/>
                <a:sym typeface="+mn-ea"/>
              </a:rPr>
              <a:t>15-17nm</a:t>
            </a:r>
            <a:r>
              <a:rPr lang="zh-CN" altLang="en-US" sz="1400" dirty="0">
                <a:solidFill>
                  <a:schemeClr val="tx1"/>
                </a:solidFill>
                <a:latin typeface="+mj-lt"/>
                <a:ea typeface="宋体" pitchFamily="2" charset="-122"/>
                <a:sym typeface="+mn-ea"/>
              </a:rPr>
              <a:t>厚度的</a:t>
            </a:r>
            <a:r>
              <a:rPr lang="en-US" altLang="zh-CN" sz="1400" dirty="0">
                <a:solidFill>
                  <a:schemeClr val="tx1"/>
                </a:solidFill>
                <a:latin typeface="+mj-lt"/>
                <a:ea typeface="宋体" pitchFamily="2" charset="-122"/>
                <a:sym typeface="+mn-ea"/>
              </a:rPr>
              <a:t>Mn4N</a:t>
            </a:r>
            <a:r>
              <a:rPr lang="zh-CN" altLang="en-US" sz="1400" dirty="0">
                <a:solidFill>
                  <a:schemeClr val="tx1"/>
                </a:solidFill>
                <a:latin typeface="+mj-lt"/>
                <a:ea typeface="宋体" pitchFamily="2" charset="-122"/>
                <a:sym typeface="+mn-ea"/>
              </a:rPr>
              <a:t>薄膜，上面用</a:t>
            </a:r>
            <a:r>
              <a:rPr lang="en-US" altLang="zh-CN" sz="1400" dirty="0">
                <a:solidFill>
                  <a:schemeClr val="tx1"/>
                </a:solidFill>
                <a:latin typeface="+mj-lt"/>
                <a:ea typeface="宋体" pitchFamily="2" charset="-122"/>
                <a:sym typeface="+mn-ea"/>
              </a:rPr>
              <a:t>Pt/Cu</a:t>
            </a:r>
            <a:r>
              <a:rPr lang="zh-CN" altLang="en-US" sz="1400" dirty="0">
                <a:solidFill>
                  <a:schemeClr val="tx1"/>
                </a:solidFill>
                <a:latin typeface="+mj-lt"/>
                <a:ea typeface="宋体" pitchFamily="2" charset="-122"/>
                <a:sym typeface="+mn-ea"/>
              </a:rPr>
              <a:t>来覆盖</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实验表明覆盖层对中间层的磁性质影响很小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磁力显微镜发现，当覆盖层中</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的浓度从</a:t>
            </a:r>
            <a:r>
              <a:rPr lang="en-US" altLang="zh-CN" sz="1400" dirty="0">
                <a:solidFill>
                  <a:schemeClr val="tx1"/>
                </a:solidFill>
                <a:latin typeface="+mj-lt"/>
                <a:ea typeface="宋体" pitchFamily="2" charset="-122"/>
                <a:sym typeface="+mn-ea"/>
              </a:rPr>
              <a:t>0-0.9</a:t>
            </a:r>
            <a:r>
              <a:rPr lang="zh-CN" altLang="en-US" sz="1400" dirty="0">
                <a:solidFill>
                  <a:schemeClr val="tx1"/>
                </a:solidFill>
                <a:latin typeface="+mj-lt"/>
                <a:ea typeface="宋体" pitchFamily="2" charset="-122"/>
                <a:sym typeface="+mn-ea"/>
              </a:rPr>
              <a:t>变化时，</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半径从</a:t>
            </a:r>
            <a:r>
              <a:rPr lang="en-US" altLang="zh-CN" sz="1400" dirty="0">
                <a:solidFill>
                  <a:schemeClr val="tx1"/>
                </a:solidFill>
                <a:latin typeface="+mj-lt"/>
                <a:ea typeface="宋体" pitchFamily="2" charset="-122"/>
                <a:sym typeface="+mn-ea"/>
              </a:rPr>
              <a:t>300-50nm</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用密度范函计算发现：</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有变化，可以用</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的浓度控制来</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的强度及</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大小</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867275" y="509905"/>
            <a:ext cx="2681605" cy="275590"/>
          </a:xfrm>
          <a:prstGeom prst="rect">
            <a:avLst/>
          </a:prstGeom>
          <a:noFill/>
        </p:spPr>
        <p:txBody>
          <a:bodyPr wrap="square" rtlCol="0">
            <a:spAutoFit/>
          </a:bodyPr>
          <a:p>
            <a:r>
              <a:rPr lang="en-US" altLang="en-US" sz="1200"/>
              <a:t>https://arxiv.org/pdf/2111.00258.pdf</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432435" y="2110105"/>
            <a:ext cx="3491865" cy="2807970"/>
          </a:xfrm>
          <a:prstGeom prst="rect">
            <a:avLst/>
          </a:prstGeom>
        </p:spPr>
      </p:pic>
      <p:pic>
        <p:nvPicPr>
          <p:cNvPr id="3" name="Picture 2" descr="/home/ligy/Pictures/1.png1"/>
          <p:cNvPicPr>
            <a:picLocks noChangeAspect="true"/>
          </p:cNvPicPr>
          <p:nvPr/>
        </p:nvPicPr>
        <p:blipFill>
          <a:blip r:embed="rId2"/>
          <a:srcRect/>
          <a:stretch>
            <a:fillRect/>
          </a:stretch>
        </p:blipFill>
        <p:spPr>
          <a:xfrm>
            <a:off x="4783455" y="2545715"/>
            <a:ext cx="2281555" cy="153035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855845" cy="460375"/>
          </a:xfrm>
          <a:prstGeom prst="rect">
            <a:avLst/>
          </a:prstGeom>
          <a:noFill/>
        </p:spPr>
        <p:txBody>
          <a:bodyPr wrap="none" rtlCol="0">
            <a:spAutoFit/>
          </a:bodyPr>
          <a:p>
            <a:r>
              <a:rPr lang="zh-CN" sz="2400" dirty="0">
                <a:latin typeface="+mj-lt"/>
                <a:ea typeface="宋体" pitchFamily="2" charset="-122"/>
              </a:rPr>
              <a:t>手征磁体中的</a:t>
            </a:r>
            <a:r>
              <a:rPr lang="en-US" altLang="zh-CN" sz="2400" dirty="0">
                <a:latin typeface="+mj-lt"/>
                <a:ea typeface="宋体" pitchFamily="2" charset="-122"/>
              </a:rPr>
              <a:t>magnon-skyrmion</a:t>
            </a:r>
            <a:r>
              <a:rPr lang="zh-CN" altLang="en-US" sz="2400" dirty="0">
                <a:latin typeface="+mj-lt"/>
                <a:ea typeface="宋体" pitchFamily="2" charset="-122"/>
              </a:rPr>
              <a:t>散射</a:t>
            </a:r>
            <a:endParaRPr lang="zh-CN" altLang="en-US" sz="2400" dirty="0">
              <a:latin typeface="+mj-lt"/>
              <a:ea typeface="宋体" pitchFamily="2" charset="-122"/>
            </a:endParaRPr>
          </a:p>
        </p:txBody>
      </p:sp>
      <p:sp>
        <p:nvSpPr>
          <p:cNvPr id="4" name="Text Box 3"/>
          <p:cNvSpPr txBox="true"/>
          <p:nvPr/>
        </p:nvSpPr>
        <p:spPr>
          <a:xfrm>
            <a:off x="343535" y="785495"/>
            <a:ext cx="7007860" cy="203009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被外场极化的磁性态的大辐激发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，小辐激发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magnon</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r>
              <a:rPr lang="zh-CN" altLang="en-US" sz="1400" dirty="0">
                <a:solidFill>
                  <a:srgbClr val="FF0000"/>
                </a:solidFill>
                <a:latin typeface="+mj-lt"/>
                <a:ea typeface="宋体" pitchFamily="2" charset="-122"/>
                <a:sym typeface="+mn-ea"/>
              </a:rPr>
              <a:t>解析</a:t>
            </a:r>
            <a:r>
              <a:rPr lang="zh-CN" altLang="en-US" sz="1400" dirty="0">
                <a:solidFill>
                  <a:schemeClr val="tx1"/>
                </a:solidFill>
                <a:latin typeface="+mj-lt"/>
                <a:ea typeface="宋体" pitchFamily="2" charset="-122"/>
                <a:sym typeface="+mn-ea"/>
              </a:rPr>
              <a:t>地研究二维纯净系统中这两个激发的相互作用</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谱中有两个束缚态：</a:t>
            </a: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呼吸模式</a:t>
            </a:r>
            <a:r>
              <a:rPr lang="en-US" altLang="zh-CN" sz="1400" dirty="0">
                <a:solidFill>
                  <a:schemeClr val="tx1"/>
                </a:solidFill>
                <a:latin typeface="+mj-lt"/>
                <a:ea typeface="宋体" pitchFamily="2" charset="-122"/>
                <a:sym typeface="+mn-ea"/>
              </a:rPr>
              <a:t> 2. </a:t>
            </a:r>
            <a:r>
              <a:rPr lang="zh-CN" altLang="en-US" sz="1400" dirty="0">
                <a:solidFill>
                  <a:schemeClr val="tx1"/>
                </a:solidFill>
                <a:latin typeface="+mj-lt"/>
                <a:ea typeface="宋体" pitchFamily="2" charset="-122"/>
                <a:sym typeface="+mn-ea"/>
              </a:rPr>
              <a:t>四极模式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sz="1400" dirty="0">
                <a:solidFill>
                  <a:schemeClr val="tx1"/>
                </a:solidFill>
                <a:latin typeface="+mj-lt"/>
                <a:ea typeface="宋体" pitchFamily="2" charset="-122"/>
                <a:sym typeface="+mn-ea"/>
              </a:rPr>
              <a:t>skew</a:t>
            </a:r>
            <a:r>
              <a:rPr lang="en-US" sz="1400" dirty="0">
                <a:solidFill>
                  <a:schemeClr val="tx1"/>
                </a:solidFill>
                <a:latin typeface="+mj-lt"/>
                <a:ea typeface="宋体" pitchFamily="2" charset="-122"/>
                <a:sym typeface="+mn-ea"/>
              </a:rPr>
              <a:t> </a:t>
            </a:r>
            <a:r>
              <a:rPr sz="1400" dirty="0">
                <a:solidFill>
                  <a:schemeClr val="tx1"/>
                </a:solidFill>
                <a:latin typeface="+mj-lt"/>
                <a:ea typeface="宋体" pitchFamily="2" charset="-122"/>
                <a:sym typeface="+mn-ea"/>
              </a:rPr>
              <a:t>scattering</a:t>
            </a:r>
            <a:r>
              <a:rPr 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偏斜散射</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会导致</a:t>
            </a:r>
            <a:r>
              <a:rPr lang="en-US" altLang="zh-CN" sz="1400" dirty="0">
                <a:solidFill>
                  <a:schemeClr val="tx1"/>
                </a:solidFill>
                <a:latin typeface="+mj-lt"/>
                <a:ea typeface="宋体" pitchFamily="2" charset="-122"/>
                <a:sym typeface="+mn-ea"/>
              </a:rPr>
              <a:t>topological magnon effect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会传递动量给</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，表现在</a:t>
            </a:r>
            <a:r>
              <a:rPr lang="en-US" altLang="zh-CN" sz="1400" dirty="0">
                <a:solidFill>
                  <a:schemeClr val="tx1"/>
                </a:solidFill>
                <a:latin typeface="+mj-lt"/>
                <a:ea typeface="宋体" pitchFamily="2" charset="-122"/>
                <a:sym typeface="+mn-ea"/>
              </a:rPr>
              <a:t>Thiele</a:t>
            </a:r>
            <a:r>
              <a:rPr lang="zh-CN" altLang="en-US" sz="1400" dirty="0">
                <a:solidFill>
                  <a:schemeClr val="tx1"/>
                </a:solidFill>
                <a:latin typeface="+mj-lt"/>
                <a:ea typeface="宋体" pitchFamily="2" charset="-122"/>
                <a:sym typeface="+mn-ea"/>
              </a:rPr>
              <a:t>方程中的动量转移力</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这个力导致了显著的</a:t>
            </a:r>
            <a:r>
              <a:rPr lang="en-US" altLang="zh-CN" sz="1400" dirty="0">
                <a:solidFill>
                  <a:schemeClr val="tx1"/>
                </a:solidFill>
                <a:latin typeface="+mj-lt"/>
                <a:ea typeface="宋体" pitchFamily="2" charset="-122"/>
                <a:sym typeface="+mn-ea"/>
              </a:rPr>
              <a:t>sk Hall</a:t>
            </a:r>
            <a:r>
              <a:rPr lang="zh-CN" altLang="en-US" sz="1400" dirty="0">
                <a:solidFill>
                  <a:schemeClr val="tx1"/>
                </a:solidFill>
                <a:latin typeface="+mj-lt"/>
                <a:ea typeface="宋体" pitchFamily="2" charset="-122"/>
                <a:sym typeface="+mn-ea"/>
              </a:rPr>
              <a:t>效应</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SkX</a:t>
            </a:r>
            <a:r>
              <a:rPr lang="zh-CN" altLang="en-US" sz="1400" dirty="0">
                <a:solidFill>
                  <a:schemeClr val="tx1"/>
                </a:solidFill>
                <a:latin typeface="+mj-lt"/>
                <a:ea typeface="宋体" pitchFamily="2" charset="-122"/>
                <a:sym typeface="+mn-ea"/>
              </a:rPr>
              <a:t>中，除了长波的自旋波激发，还有三个磁共振：一个</a:t>
            </a:r>
            <a:r>
              <a:rPr lang="zh-CN" altLang="en-US" sz="1400" dirty="0">
                <a:latin typeface="+mj-lt"/>
                <a:ea typeface="宋体" pitchFamily="2" charset="-122"/>
                <a:sym typeface="+mn-ea"/>
              </a:rPr>
              <a:t>呼吸模式、两个磁旋模式</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magnon-sk</a:t>
            </a:r>
            <a:r>
              <a:rPr lang="zh-CN" altLang="en-US" sz="1400" dirty="0">
                <a:solidFill>
                  <a:schemeClr val="tx1"/>
                </a:solidFill>
                <a:latin typeface="+mj-lt"/>
                <a:ea typeface="宋体" pitchFamily="2" charset="-122"/>
                <a:sym typeface="+mn-ea"/>
              </a:rPr>
              <a:t>束缚态</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36], sk</a:t>
            </a:r>
            <a:r>
              <a:rPr lang="zh-CN" altLang="en-US" sz="1400" dirty="0">
                <a:solidFill>
                  <a:schemeClr val="tx1"/>
                </a:solidFill>
                <a:latin typeface="+mj-lt"/>
                <a:ea typeface="宋体" pitchFamily="2" charset="-122"/>
                <a:sym typeface="+mn-ea"/>
              </a:rPr>
              <a:t>对</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的散射微磁模拟研究</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37]</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会将</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推向</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源</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PRB 90, 094423 (2014)</a:t>
            </a:r>
            <a:endParaRPr lang="en-US" altLang="en-US" sz="12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4" name="Text Box 3"/>
          <p:cNvSpPr txBox="true"/>
          <p:nvPr/>
        </p:nvSpPr>
        <p:spPr>
          <a:xfrm>
            <a:off x="267970" y="685800"/>
            <a:ext cx="6863715" cy="1168400"/>
          </a:xfrm>
          <a:prstGeom prst="rect">
            <a:avLst/>
          </a:prstGeom>
          <a:noFill/>
        </p:spPr>
        <p:txBody>
          <a:bodyPr wrap="none" rtlCol="0">
            <a:spAutoFit/>
          </a:bodyPr>
          <a:p>
            <a:pPr marL="285750" indent="-285750" algn="l">
              <a:buFont typeface="Arial" panose="02080604020202020204" pitchFamily="34" charset="0"/>
              <a:buChar char="•"/>
            </a:pPr>
            <a:r>
              <a:rPr lang="zh-CN" sz="1400" dirty="0">
                <a:solidFill>
                  <a:schemeClr val="tx1"/>
                </a:solidFill>
                <a:latin typeface="+mj-lt"/>
                <a:ea typeface="宋体" pitchFamily="2" charset="-122"/>
                <a:sym typeface="+mn-ea"/>
              </a:rPr>
              <a:t>反铁磁</a:t>
            </a:r>
            <a:r>
              <a:rPr lang="en-US" altLang="zh-CN" sz="1400" dirty="0">
                <a:solidFill>
                  <a:schemeClr val="tx1"/>
                </a:solidFill>
                <a:latin typeface="+mj-lt"/>
                <a:ea typeface="宋体" pitchFamily="2" charset="-122"/>
                <a:sym typeface="+mn-ea"/>
              </a:rPr>
              <a:t>(AFM)</a:t>
            </a:r>
            <a:r>
              <a:rPr lang="zh-CN" sz="1400" dirty="0">
                <a:solidFill>
                  <a:schemeClr val="tx1"/>
                </a:solidFill>
                <a:latin typeface="+mj-lt"/>
                <a:ea typeface="宋体" pitchFamily="2" charset="-122"/>
                <a:sym typeface="+mn-ea"/>
              </a:rPr>
              <a:t>中自旋波</a:t>
            </a:r>
            <a:r>
              <a:rPr lang="en-US" altLang="zh-CN" sz="1400" dirty="0">
                <a:solidFill>
                  <a:schemeClr val="tx1"/>
                </a:solidFill>
                <a:latin typeface="+mj-lt"/>
                <a:ea typeface="宋体" pitchFamily="2" charset="-122"/>
                <a:sym typeface="+mn-ea"/>
              </a:rPr>
              <a:t>(SW</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频率是</a:t>
            </a:r>
            <a:r>
              <a:rPr lang="en-US" altLang="zh-CN" sz="1400" dirty="0">
                <a:solidFill>
                  <a:schemeClr val="tx1"/>
                </a:solidFill>
                <a:latin typeface="+mj-lt"/>
                <a:ea typeface="宋体" pitchFamily="2" charset="-122"/>
                <a:sym typeface="+mn-ea"/>
              </a:rPr>
              <a:t>THz,</a:t>
            </a:r>
            <a:r>
              <a:rPr lang="zh-CN" altLang="en-US" sz="1400" dirty="0">
                <a:solidFill>
                  <a:schemeClr val="tx1"/>
                </a:solidFill>
                <a:latin typeface="+mj-lt"/>
                <a:ea typeface="宋体" pitchFamily="2" charset="-122"/>
                <a:sym typeface="+mn-ea"/>
              </a:rPr>
              <a:t>是铁磁体中</a:t>
            </a:r>
            <a:r>
              <a:rPr lang="en-US" altLang="zh-CN" sz="1400" dirty="0">
                <a:solidFill>
                  <a:schemeClr val="tx1"/>
                </a:solidFill>
                <a:latin typeface="+mj-lt"/>
                <a:ea typeface="宋体" pitchFamily="2" charset="-122"/>
                <a:sym typeface="+mn-ea"/>
              </a:rPr>
              <a:t>SW</a:t>
            </a:r>
            <a:r>
              <a:rPr lang="zh-CN" altLang="en-US" sz="1400" dirty="0">
                <a:solidFill>
                  <a:schemeClr val="tx1"/>
                </a:solidFill>
                <a:latin typeface="+mj-lt"/>
                <a:ea typeface="宋体" pitchFamily="2" charset="-122"/>
                <a:sym typeface="+mn-ea"/>
              </a:rPr>
              <a:t>的</a:t>
            </a:r>
            <a:r>
              <a:rPr lang="en-US" altLang="zh-CN" sz="1400" dirty="0">
                <a:solidFill>
                  <a:schemeClr val="tx1"/>
                </a:solidFill>
                <a:latin typeface="+mj-lt"/>
                <a:ea typeface="宋体" pitchFamily="2" charset="-122"/>
                <a:sym typeface="+mn-ea"/>
              </a:rPr>
              <a:t>1000</a:t>
            </a:r>
            <a:r>
              <a:rPr lang="zh-CN" altLang="en-US" sz="1400" dirty="0">
                <a:solidFill>
                  <a:schemeClr val="tx1"/>
                </a:solidFill>
                <a:latin typeface="+mj-lt"/>
                <a:ea typeface="宋体" pitchFamily="2" charset="-122"/>
                <a:sym typeface="+mn-ea"/>
              </a:rPr>
              <a:t>倍</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目前</a:t>
            </a:r>
            <a:r>
              <a:rPr lang="en-US" altLang="zh-CN" sz="1400" dirty="0">
                <a:solidFill>
                  <a:schemeClr val="tx1"/>
                </a:solidFill>
                <a:latin typeface="+mj-lt"/>
                <a:ea typeface="宋体" pitchFamily="2" charset="-122"/>
                <a:sym typeface="+mn-ea"/>
              </a:rPr>
              <a:t>SW</a:t>
            </a:r>
            <a:r>
              <a:rPr lang="zh-CN" altLang="en-US" sz="1400" dirty="0">
                <a:solidFill>
                  <a:schemeClr val="tx1"/>
                </a:solidFill>
                <a:latin typeface="+mj-lt"/>
                <a:ea typeface="宋体" pitchFamily="2" charset="-122"/>
                <a:sym typeface="+mn-ea"/>
              </a:rPr>
              <a:t>驱动</a:t>
            </a:r>
            <a:r>
              <a:rPr lang="en-US" altLang="zh-CN" sz="1400" dirty="0">
                <a:solidFill>
                  <a:schemeClr val="tx1"/>
                </a:solidFill>
                <a:latin typeface="+mj-lt"/>
                <a:ea typeface="宋体" pitchFamily="2" charset="-122"/>
                <a:sym typeface="+mn-ea"/>
              </a:rPr>
              <a:t>AFM</a:t>
            </a:r>
            <a:r>
              <a:rPr lang="zh-CN" altLang="en-US" sz="1400" dirty="0">
                <a:solidFill>
                  <a:schemeClr val="tx1"/>
                </a:solidFill>
                <a:latin typeface="+mj-lt"/>
                <a:ea typeface="宋体" pitchFamily="2" charset="-122"/>
                <a:sym typeface="+mn-ea"/>
              </a:rPr>
              <a:t>的畴壁</a:t>
            </a:r>
            <a:r>
              <a:rPr lang="en-US" altLang="zh-CN" sz="1400" dirty="0">
                <a:solidFill>
                  <a:schemeClr val="tx1"/>
                </a:solidFill>
                <a:latin typeface="+mj-lt"/>
                <a:ea typeface="宋体" pitchFamily="2" charset="-122"/>
                <a:sym typeface="+mn-ea"/>
              </a:rPr>
              <a:t>(DW</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运动研究主要在共线</a:t>
            </a:r>
            <a:r>
              <a:rPr lang="en-US" altLang="zh-CN" sz="1400" dirty="0">
                <a:solidFill>
                  <a:schemeClr val="tx1"/>
                </a:solidFill>
                <a:latin typeface="+mj-lt"/>
                <a:ea typeface="宋体" pitchFamily="2" charset="-122"/>
                <a:sym typeface="+mn-ea"/>
              </a:rPr>
              <a:t>AFM</a:t>
            </a:r>
            <a:r>
              <a:rPr lang="zh-CN" altLang="en-US" sz="1400" dirty="0">
                <a:solidFill>
                  <a:schemeClr val="tx1"/>
                </a:solidFill>
                <a:latin typeface="+mj-lt"/>
                <a:ea typeface="宋体" pitchFamily="2" charset="-122"/>
                <a:sym typeface="+mn-ea"/>
              </a:rPr>
              <a:t>中</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15-20]</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最近有一个实验报道，可以用激光脉冲来在非共线</a:t>
            </a:r>
            <a:r>
              <a:rPr lang="en-US" altLang="zh-CN" sz="1400" dirty="0">
                <a:solidFill>
                  <a:schemeClr val="tx1"/>
                </a:solidFill>
                <a:latin typeface="+mj-lt"/>
                <a:ea typeface="宋体" pitchFamily="2" charset="-122"/>
                <a:sym typeface="+mn-ea"/>
              </a:rPr>
              <a:t>AFM</a:t>
            </a:r>
            <a:r>
              <a:rPr lang="zh-CN" altLang="en-US" sz="1400" dirty="0">
                <a:solidFill>
                  <a:schemeClr val="tx1"/>
                </a:solidFill>
                <a:latin typeface="+mj-lt"/>
                <a:ea typeface="宋体" pitchFamily="2" charset="-122"/>
                <a:sym typeface="+mn-ea"/>
              </a:rPr>
              <a:t>中扫描和写入</a:t>
            </a:r>
            <a:r>
              <a:rPr lang="en-US" altLang="zh-CN" sz="1400" dirty="0">
                <a:solidFill>
                  <a:schemeClr val="tx1"/>
                </a:solidFill>
                <a:latin typeface="+mj-lt"/>
                <a:ea typeface="宋体" pitchFamily="2" charset="-122"/>
                <a:sym typeface="+mn-ea"/>
              </a:rPr>
              <a:t>DW</a:t>
            </a:r>
            <a:r>
              <a:rPr lang="en-US" altLang="en-US" sz="1400" dirty="0">
                <a:solidFill>
                  <a:schemeClr val="tx1"/>
                </a:solidFill>
                <a:latin typeface="+mj-lt"/>
                <a:ea typeface="宋体" pitchFamily="2" charset="-122"/>
                <a:sym typeface="+mn-ea"/>
              </a:rPr>
              <a:t> [24]</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理论表明在金属中这种</a:t>
            </a:r>
            <a:r>
              <a:rPr lang="en-US" altLang="zh-CN" sz="1400" dirty="0">
                <a:solidFill>
                  <a:schemeClr val="tx1"/>
                </a:solidFill>
                <a:latin typeface="+mj-lt"/>
                <a:ea typeface="宋体" pitchFamily="2" charset="-122"/>
                <a:sym typeface="+mn-ea"/>
              </a:rPr>
              <a:t>DW</a:t>
            </a:r>
            <a:r>
              <a:rPr lang="zh-CN" altLang="en-US" sz="1400" dirty="0">
                <a:solidFill>
                  <a:schemeClr val="tx1"/>
                </a:solidFill>
                <a:latin typeface="+mj-lt"/>
                <a:ea typeface="宋体" pitchFamily="2" charset="-122"/>
                <a:sym typeface="+mn-ea"/>
              </a:rPr>
              <a:t>可以用自旋流来操控</a:t>
            </a:r>
            <a:r>
              <a:rPr lang="en-US" altLang="zh-CN" sz="1400" dirty="0">
                <a:solidFill>
                  <a:schemeClr val="tx1"/>
                </a:solidFill>
                <a:latin typeface="+mj-lt"/>
                <a:ea typeface="宋体" pitchFamily="2" charset="-122"/>
                <a:sym typeface="+mn-ea"/>
              </a:rPr>
              <a:t> </a:t>
            </a:r>
            <a:r>
              <a:rPr lang="en-US" altLang="en-US" sz="1400" dirty="0">
                <a:solidFill>
                  <a:schemeClr val="tx1"/>
                </a:solidFill>
                <a:latin typeface="+mj-lt"/>
                <a:ea typeface="宋体" pitchFamily="2" charset="-122"/>
                <a:sym typeface="+mn-ea"/>
              </a:rPr>
              <a:t>[26,26]</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本文理论表明：在</a:t>
            </a:r>
            <a:r>
              <a:rPr lang="zh-CN" altLang="en-US" sz="1400" dirty="0">
                <a:solidFill>
                  <a:srgbClr val="FF0000"/>
                </a:solidFill>
                <a:latin typeface="+mj-lt"/>
                <a:ea typeface="宋体" pitchFamily="2" charset="-122"/>
                <a:sym typeface="+mn-ea"/>
              </a:rPr>
              <a:t>非共线</a:t>
            </a:r>
            <a:r>
              <a:rPr lang="en-US" altLang="zh-CN" sz="1400" dirty="0">
                <a:latin typeface="+mj-lt"/>
                <a:ea typeface="宋体" pitchFamily="2" charset="-122"/>
                <a:sym typeface="+mn-ea"/>
              </a:rPr>
              <a:t>AFM </a:t>
            </a:r>
            <a:r>
              <a:rPr lang="en-US" altLang="en-US" sz="1400" dirty="0">
                <a:latin typeface="+mj-lt"/>
                <a:ea typeface="宋体" pitchFamily="2" charset="-122"/>
                <a:sym typeface="+mn-ea"/>
              </a:rPr>
              <a:t>Kagome</a:t>
            </a:r>
            <a:r>
              <a:rPr lang="zh-CN" altLang="en-US" sz="1400" dirty="0">
                <a:latin typeface="+mj-lt"/>
                <a:ea typeface="宋体" pitchFamily="2" charset="-122"/>
                <a:sym typeface="+mn-ea"/>
              </a:rPr>
              <a:t>晶格中可以通过</a:t>
            </a:r>
            <a:r>
              <a:rPr lang="en-US" altLang="zh-CN" sz="1400" dirty="0">
                <a:latin typeface="+mj-lt"/>
                <a:ea typeface="宋体" pitchFamily="2" charset="-122"/>
                <a:sym typeface="+mn-ea"/>
              </a:rPr>
              <a:t>SW</a:t>
            </a:r>
            <a:r>
              <a:rPr lang="zh-CN" altLang="en-US" sz="1400" dirty="0">
                <a:latin typeface="+mj-lt"/>
                <a:ea typeface="宋体" pitchFamily="2" charset="-122"/>
                <a:sym typeface="+mn-ea"/>
              </a:rPr>
              <a:t>的频率来使</a:t>
            </a:r>
            <a:r>
              <a:rPr lang="en-US" altLang="zh-CN" sz="1400" dirty="0">
                <a:latin typeface="+mj-lt"/>
                <a:ea typeface="宋体" pitchFamily="2" charset="-122"/>
                <a:sym typeface="+mn-ea"/>
              </a:rPr>
              <a:t>DW</a:t>
            </a:r>
            <a:r>
              <a:rPr lang="zh-CN" altLang="en-US" sz="1400" dirty="0">
                <a:latin typeface="+mj-lt"/>
                <a:ea typeface="宋体" pitchFamily="2" charset="-122"/>
                <a:sym typeface="+mn-ea"/>
              </a:rPr>
              <a:t>双向运动</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3" name="Picture 2" descr="1"/>
          <p:cNvPicPr>
            <a:picLocks noChangeAspect="true"/>
          </p:cNvPicPr>
          <p:nvPr/>
        </p:nvPicPr>
        <p:blipFill>
          <a:blip r:embed="rId1"/>
          <a:stretch>
            <a:fillRect/>
          </a:stretch>
        </p:blipFill>
        <p:spPr>
          <a:xfrm>
            <a:off x="31750" y="1918970"/>
            <a:ext cx="3630930" cy="2160905"/>
          </a:xfrm>
          <a:prstGeom prst="rect">
            <a:avLst/>
          </a:prstGeom>
        </p:spPr>
      </p:pic>
      <p:sp>
        <p:nvSpPr>
          <p:cNvPr id="5" name="Text Box 4"/>
          <p:cNvSpPr txBox="true"/>
          <p:nvPr/>
        </p:nvSpPr>
        <p:spPr>
          <a:xfrm>
            <a:off x="2135505" y="2381885"/>
            <a:ext cx="1464310" cy="583565"/>
          </a:xfrm>
          <a:prstGeom prst="rect">
            <a:avLst/>
          </a:prstGeom>
          <a:noFill/>
        </p:spPr>
        <p:txBody>
          <a:bodyPr wrap="square" rtlCol="0">
            <a:spAutoFit/>
          </a:bodyPr>
          <a:p>
            <a:r>
              <a:rPr lang="zh-CN" altLang="en-US" sz="1600" b="1">
                <a:solidFill>
                  <a:srgbClr val="FF0000"/>
                </a:solidFill>
                <a:ea typeface="宋体" pitchFamily="2" charset="-122"/>
              </a:rPr>
              <a:t>低频率自旋波：远离波源</a:t>
            </a:r>
            <a:endParaRPr lang="zh-CN" altLang="en-US" sz="1600" b="1">
              <a:solidFill>
                <a:srgbClr val="FF0000"/>
              </a:solidFill>
              <a:ea typeface="宋体" pitchFamily="2" charset="-122"/>
            </a:endParaRPr>
          </a:p>
        </p:txBody>
      </p:sp>
      <p:sp>
        <p:nvSpPr>
          <p:cNvPr id="6" name="Text Box 5"/>
          <p:cNvSpPr txBox="true"/>
          <p:nvPr/>
        </p:nvSpPr>
        <p:spPr>
          <a:xfrm>
            <a:off x="1871980" y="3496310"/>
            <a:ext cx="1464310" cy="583565"/>
          </a:xfrm>
          <a:prstGeom prst="rect">
            <a:avLst/>
          </a:prstGeom>
          <a:noFill/>
        </p:spPr>
        <p:txBody>
          <a:bodyPr wrap="square" rtlCol="0">
            <a:spAutoFit/>
          </a:bodyPr>
          <a:p>
            <a:r>
              <a:rPr lang="zh-CN" altLang="en-US" sz="1600" b="1">
                <a:solidFill>
                  <a:srgbClr val="FF0000"/>
                </a:solidFill>
                <a:ea typeface="宋体" pitchFamily="2" charset="-122"/>
              </a:rPr>
              <a:t>高频率自旋波：靠近波源</a:t>
            </a:r>
            <a:endParaRPr lang="zh-CN" altLang="en-US" sz="1600" b="1">
              <a:solidFill>
                <a:srgbClr val="FF0000"/>
              </a:solidFill>
              <a:ea typeface="宋体" pitchFamily="2" charset="-122"/>
            </a:endParaRPr>
          </a:p>
        </p:txBody>
      </p:sp>
      <p:sp>
        <p:nvSpPr>
          <p:cNvPr id="7" name="Text Box 6"/>
          <p:cNvSpPr txBox="true"/>
          <p:nvPr/>
        </p:nvSpPr>
        <p:spPr>
          <a:xfrm>
            <a:off x="31750" y="2143760"/>
            <a:ext cx="1016000" cy="583565"/>
          </a:xfrm>
          <a:prstGeom prst="rect">
            <a:avLst/>
          </a:prstGeom>
          <a:noFill/>
        </p:spPr>
        <p:txBody>
          <a:bodyPr wrap="square" rtlCol="0">
            <a:spAutoFit/>
          </a:bodyPr>
          <a:p>
            <a:r>
              <a:rPr lang="zh-CN" altLang="en-US" sz="1600" b="1">
                <a:solidFill>
                  <a:srgbClr val="FF0000"/>
                </a:solidFill>
                <a:ea typeface="宋体" pitchFamily="2" charset="-122"/>
              </a:rPr>
              <a:t>线性极化的</a:t>
            </a:r>
            <a:r>
              <a:rPr lang="en-US" altLang="zh-CN" sz="1600" b="1">
                <a:solidFill>
                  <a:srgbClr val="FF0000"/>
                </a:solidFill>
                <a:ea typeface="宋体" pitchFamily="2" charset="-122"/>
              </a:rPr>
              <a:t>SW</a:t>
            </a:r>
            <a:r>
              <a:rPr lang="zh-CN" altLang="en-US" sz="1600" b="1">
                <a:solidFill>
                  <a:srgbClr val="FF0000"/>
                </a:solidFill>
                <a:ea typeface="宋体" pitchFamily="2" charset="-122"/>
              </a:rPr>
              <a:t>源</a:t>
            </a:r>
            <a:endParaRPr lang="zh-CN" altLang="en-US" sz="1600" b="1">
              <a:solidFill>
                <a:srgbClr val="FF0000"/>
              </a:solidFill>
              <a:ea typeface="宋体" pitchFamily="2" charset="-122"/>
            </a:endParaRPr>
          </a:p>
        </p:txBody>
      </p:sp>
      <p:sp>
        <p:nvSpPr>
          <p:cNvPr id="8" name="Text Box 7"/>
          <p:cNvSpPr txBox="true"/>
          <p:nvPr/>
        </p:nvSpPr>
        <p:spPr>
          <a:xfrm>
            <a:off x="80645" y="3261360"/>
            <a:ext cx="1016000" cy="583565"/>
          </a:xfrm>
          <a:prstGeom prst="rect">
            <a:avLst/>
          </a:prstGeom>
          <a:noFill/>
        </p:spPr>
        <p:txBody>
          <a:bodyPr wrap="square" rtlCol="0">
            <a:spAutoFit/>
          </a:bodyPr>
          <a:p>
            <a:r>
              <a:rPr lang="zh-CN" altLang="en-US" sz="1600" b="1">
                <a:solidFill>
                  <a:srgbClr val="FF0000"/>
                </a:solidFill>
                <a:ea typeface="宋体" pitchFamily="2" charset="-122"/>
              </a:rPr>
              <a:t>线性极化的</a:t>
            </a:r>
            <a:r>
              <a:rPr lang="en-US" altLang="zh-CN" sz="1600" b="1">
                <a:solidFill>
                  <a:srgbClr val="FF0000"/>
                </a:solidFill>
                <a:ea typeface="宋体" pitchFamily="2" charset="-122"/>
              </a:rPr>
              <a:t>SW</a:t>
            </a:r>
            <a:r>
              <a:rPr lang="zh-CN" altLang="en-US" sz="1600" b="1">
                <a:solidFill>
                  <a:srgbClr val="FF0000"/>
                </a:solidFill>
                <a:ea typeface="宋体" pitchFamily="2" charset="-122"/>
              </a:rPr>
              <a:t>源</a:t>
            </a:r>
            <a:endParaRPr lang="zh-CN" altLang="en-US" sz="1600" b="1">
              <a:solidFill>
                <a:srgbClr val="FF0000"/>
              </a:solidFill>
              <a:ea typeface="宋体" pitchFamily="2" charset="-122"/>
            </a:endParaRPr>
          </a:p>
        </p:txBody>
      </p:sp>
      <p:pic>
        <p:nvPicPr>
          <p:cNvPr id="9" name="Picture 8" descr="1"/>
          <p:cNvPicPr>
            <a:picLocks noChangeAspect="true"/>
          </p:cNvPicPr>
          <p:nvPr/>
        </p:nvPicPr>
        <p:blipFill>
          <a:blip r:embed="rId2"/>
          <a:stretch>
            <a:fillRect/>
          </a:stretch>
        </p:blipFill>
        <p:spPr>
          <a:xfrm>
            <a:off x="4164330" y="1918970"/>
            <a:ext cx="1422400" cy="224790"/>
          </a:xfrm>
          <a:prstGeom prst="rect">
            <a:avLst/>
          </a:prstGeom>
        </p:spPr>
      </p:pic>
      <p:pic>
        <p:nvPicPr>
          <p:cNvPr id="10" name="Picture 9" descr="/home/ligy/Pictures/1.png1"/>
          <p:cNvPicPr>
            <a:picLocks noChangeAspect="true"/>
          </p:cNvPicPr>
          <p:nvPr/>
        </p:nvPicPr>
        <p:blipFill>
          <a:blip r:embed="rId3"/>
          <a:srcRect/>
          <a:stretch>
            <a:fillRect/>
          </a:stretch>
        </p:blipFill>
        <p:spPr>
          <a:xfrm>
            <a:off x="4112260" y="2192655"/>
            <a:ext cx="1526540" cy="275590"/>
          </a:xfrm>
          <a:prstGeom prst="rect">
            <a:avLst/>
          </a:prstGeom>
        </p:spPr>
      </p:pic>
      <p:pic>
        <p:nvPicPr>
          <p:cNvPr id="11" name="Picture 10" descr="/home/ligy/Pictures/1.png1"/>
          <p:cNvPicPr>
            <a:picLocks noChangeAspect="true"/>
          </p:cNvPicPr>
          <p:nvPr/>
        </p:nvPicPr>
        <p:blipFill>
          <a:blip r:embed="rId4"/>
          <a:srcRect/>
          <a:stretch>
            <a:fillRect/>
          </a:stretch>
        </p:blipFill>
        <p:spPr>
          <a:xfrm>
            <a:off x="4112260" y="2503805"/>
            <a:ext cx="1967230" cy="257810"/>
          </a:xfrm>
          <a:prstGeom prst="rect">
            <a:avLst/>
          </a:prstGeom>
        </p:spPr>
      </p:pic>
      <p:pic>
        <p:nvPicPr>
          <p:cNvPr id="12" name="Picture 11" descr="/home/ligy/Pictures/1.png1"/>
          <p:cNvPicPr>
            <a:picLocks noChangeAspect="true"/>
          </p:cNvPicPr>
          <p:nvPr/>
        </p:nvPicPr>
        <p:blipFill>
          <a:blip r:embed="rId5"/>
          <a:srcRect/>
          <a:stretch>
            <a:fillRect/>
          </a:stretch>
        </p:blipFill>
        <p:spPr>
          <a:xfrm>
            <a:off x="4211955" y="2843530"/>
            <a:ext cx="1406525" cy="229870"/>
          </a:xfrm>
          <a:prstGeom prst="rect">
            <a:avLst/>
          </a:prstGeom>
        </p:spPr>
      </p:pic>
      <p:sp>
        <p:nvSpPr>
          <p:cNvPr id="13" name="Text Box 12"/>
          <p:cNvSpPr txBox="true"/>
          <p:nvPr/>
        </p:nvSpPr>
        <p:spPr>
          <a:xfrm>
            <a:off x="3627755" y="3073400"/>
            <a:ext cx="3964940" cy="1168400"/>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用上述</a:t>
            </a:r>
            <a:r>
              <a:rPr lang="en-US" altLang="zh-CN" sz="1400">
                <a:ea typeface="宋体" pitchFamily="2" charset="-122"/>
              </a:rPr>
              <a:t>H</a:t>
            </a:r>
            <a:r>
              <a:rPr lang="zh-CN" altLang="en-US" sz="1400">
                <a:ea typeface="宋体" pitchFamily="2" charset="-122"/>
              </a:rPr>
              <a:t>做</a:t>
            </a:r>
            <a:r>
              <a:rPr lang="en-US" altLang="zh-CN" sz="1400">
                <a:ea typeface="宋体" pitchFamily="2" charset="-122"/>
              </a:rPr>
              <a:t>LLG</a:t>
            </a:r>
            <a:r>
              <a:rPr lang="zh-CN" altLang="en-US" sz="1400">
                <a:ea typeface="宋体" pitchFamily="2" charset="-122"/>
              </a:rPr>
              <a:t>模拟</a:t>
            </a:r>
            <a:r>
              <a:rPr lang="en-US" altLang="zh-CN" sz="1400">
                <a:ea typeface="宋体" pitchFamily="2" charset="-122"/>
              </a:rPr>
              <a:t>[33]</a:t>
            </a:r>
            <a:r>
              <a:rPr lang="zh-CN" altLang="en-US" sz="1400">
                <a:ea typeface="宋体" pitchFamily="2" charset="-122"/>
              </a:rPr>
              <a:t>，得到</a:t>
            </a:r>
            <a:r>
              <a:rPr lang="en-US" altLang="zh-CN" sz="1400">
                <a:ea typeface="宋体" pitchFamily="2" charset="-122"/>
              </a:rPr>
              <a:t>DW</a:t>
            </a:r>
            <a:r>
              <a:rPr lang="zh-CN" altLang="en-US" sz="1400">
                <a:ea typeface="宋体" pitchFamily="2" charset="-122"/>
              </a:rPr>
              <a:t>运动</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a=0.3nm</a:t>
            </a:r>
            <a:r>
              <a:rPr lang="zh-CN" altLang="en-US" sz="1400">
                <a:ea typeface="宋体" pitchFamily="2" charset="-122"/>
              </a:rPr>
              <a:t>，</a:t>
            </a:r>
            <a:r>
              <a:rPr lang="en-US" altLang="zh-CN" sz="1400">
                <a:ea typeface="宋体" pitchFamily="2" charset="-122"/>
              </a:rPr>
              <a:t>500x4</a:t>
            </a:r>
            <a:r>
              <a:rPr lang="zh-CN" altLang="en-US" sz="1400">
                <a:ea typeface="宋体" pitchFamily="2" charset="-122"/>
              </a:rPr>
              <a:t>个元胞大小</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非共线反铁磁参数：</a:t>
            </a:r>
            <a:r>
              <a:rPr lang="en-US" altLang="zh-CN" sz="1400">
                <a:ea typeface="宋体" pitchFamily="2" charset="-122"/>
              </a:rPr>
              <a:t>J=10,Kz=0.9,K=0.03meV</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S=1, alpha=1e-4, 1e-6</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y</a:t>
            </a:r>
            <a:r>
              <a:rPr lang="zh-CN" altLang="en-US" sz="1400">
                <a:ea typeface="宋体" pitchFamily="2" charset="-122"/>
              </a:rPr>
              <a:t>方向开放边界条件，</a:t>
            </a:r>
            <a:r>
              <a:rPr lang="en-US" altLang="zh-CN" sz="1400">
                <a:ea typeface="宋体" pitchFamily="2" charset="-122"/>
              </a:rPr>
              <a:t>x</a:t>
            </a:r>
            <a:r>
              <a:rPr lang="zh-CN" altLang="en-US" sz="1400">
                <a:ea typeface="宋体" pitchFamily="2" charset="-122"/>
              </a:rPr>
              <a:t>方向吸附边界条件</a:t>
            </a:r>
            <a:r>
              <a:rPr lang="en-US" altLang="zh-CN" sz="1400">
                <a:ea typeface="宋体" pitchFamily="2" charset="-122"/>
              </a:rPr>
              <a:t>[31]</a:t>
            </a:r>
            <a:endParaRPr lang="en-US" altLang="zh-CN" sz="1400">
              <a:ea typeface="宋体" pitchFamily="2" charset="-122"/>
            </a:endParaRPr>
          </a:p>
        </p:txBody>
      </p:sp>
      <p:sp>
        <p:nvSpPr>
          <p:cNvPr id="15" name="Text Box 14"/>
          <p:cNvSpPr txBox="true"/>
          <p:nvPr/>
        </p:nvSpPr>
        <p:spPr>
          <a:xfrm>
            <a:off x="429895" y="4196715"/>
            <a:ext cx="6419215"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物理解释：</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rgbClr val="FF0000"/>
                </a:solidFill>
                <a:latin typeface="+mj-lt"/>
                <a:ea typeface="宋体" pitchFamily="2" charset="-122"/>
                <a:sym typeface="+mn-ea"/>
              </a:rPr>
              <a:t>非共线</a:t>
            </a:r>
            <a:r>
              <a:rPr lang="en-US" altLang="zh-CN" sz="1400" dirty="0">
                <a:solidFill>
                  <a:schemeClr val="tx1"/>
                </a:solidFill>
                <a:latin typeface="+mj-lt"/>
                <a:ea typeface="宋体" pitchFamily="2" charset="-122"/>
                <a:sym typeface="+mn-ea"/>
              </a:rPr>
              <a:t>AFM Kagome</a:t>
            </a:r>
            <a:r>
              <a:rPr lang="zh-CN" altLang="en-US" sz="1400" dirty="0">
                <a:solidFill>
                  <a:schemeClr val="tx1"/>
                </a:solidFill>
                <a:latin typeface="+mj-lt"/>
                <a:ea typeface="宋体" pitchFamily="2" charset="-122"/>
                <a:sym typeface="+mn-ea"/>
              </a:rPr>
              <a:t>晶格中三个</a:t>
            </a:r>
            <a:r>
              <a:rPr lang="en-US" altLang="zh-CN" sz="1400" dirty="0">
                <a:solidFill>
                  <a:schemeClr val="tx1"/>
                </a:solidFill>
                <a:latin typeface="+mj-lt"/>
                <a:ea typeface="宋体" pitchFamily="2" charset="-122"/>
                <a:sym typeface="+mn-ea"/>
              </a:rPr>
              <a:t>SW</a:t>
            </a:r>
            <a:r>
              <a:rPr lang="zh-CN" altLang="en-US" sz="1400" dirty="0">
                <a:solidFill>
                  <a:schemeClr val="tx1"/>
                </a:solidFill>
                <a:latin typeface="+mj-lt"/>
                <a:ea typeface="宋体" pitchFamily="2" charset="-122"/>
                <a:sym typeface="+mn-ea"/>
              </a:rPr>
              <a:t>带导致了</a:t>
            </a:r>
            <a:r>
              <a:rPr lang="en-US" altLang="zh-CN" sz="1400" dirty="0">
                <a:solidFill>
                  <a:schemeClr val="tx1"/>
                </a:solidFill>
                <a:latin typeface="+mj-lt"/>
                <a:ea typeface="宋体" pitchFamily="2" charset="-122"/>
                <a:sym typeface="+mn-ea"/>
              </a:rPr>
              <a:t>DW</a:t>
            </a:r>
            <a:r>
              <a:rPr lang="zh-CN" altLang="en-US" sz="1400" dirty="0">
                <a:solidFill>
                  <a:schemeClr val="tx1"/>
                </a:solidFill>
                <a:latin typeface="+mj-lt"/>
                <a:ea typeface="宋体" pitchFamily="2" charset="-122"/>
                <a:sym typeface="+mn-ea"/>
              </a:rPr>
              <a:t>与</a:t>
            </a:r>
            <a:r>
              <a:rPr lang="en-US" altLang="zh-CN" sz="1400" dirty="0">
                <a:solidFill>
                  <a:schemeClr val="tx1"/>
                </a:solidFill>
                <a:latin typeface="+mj-lt"/>
                <a:ea typeface="宋体" pitchFamily="2" charset="-122"/>
                <a:sym typeface="+mn-ea"/>
              </a:rPr>
              <a:t>SW</a:t>
            </a:r>
            <a:r>
              <a:rPr lang="zh-CN" altLang="en-US" sz="1400" dirty="0">
                <a:solidFill>
                  <a:schemeClr val="tx1"/>
                </a:solidFill>
                <a:latin typeface="+mj-lt"/>
                <a:ea typeface="宋体" pitchFamily="2" charset="-122"/>
                <a:sym typeface="+mn-ea"/>
              </a:rPr>
              <a:t>之间非传统的耦合机制</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其中的一个带对应于</a:t>
            </a:r>
            <a:r>
              <a:rPr lang="zh-CN" altLang="en-US" sz="1400" dirty="0">
                <a:solidFill>
                  <a:srgbClr val="FF0000"/>
                </a:solidFill>
                <a:latin typeface="+mj-lt"/>
                <a:ea typeface="宋体" pitchFamily="2" charset="-122"/>
                <a:sym typeface="+mn-ea"/>
              </a:rPr>
              <a:t>共线</a:t>
            </a:r>
            <a:r>
              <a:rPr lang="en-US" altLang="zh-CN" sz="1400" dirty="0">
                <a:solidFill>
                  <a:schemeClr val="tx1"/>
                </a:solidFill>
                <a:latin typeface="+mj-lt"/>
                <a:ea typeface="宋体" pitchFamily="2" charset="-122"/>
                <a:sym typeface="+mn-ea"/>
              </a:rPr>
              <a:t>AFM</a:t>
            </a:r>
            <a:r>
              <a:rPr lang="zh-CN" altLang="en-US" sz="1400" dirty="0">
                <a:solidFill>
                  <a:schemeClr val="tx1"/>
                </a:solidFill>
                <a:latin typeface="+mj-lt"/>
                <a:ea typeface="宋体" pitchFamily="2" charset="-122"/>
                <a:sym typeface="+mn-ea"/>
              </a:rPr>
              <a:t>中两个典型模式中的一个</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另外两个带在</a:t>
            </a:r>
            <a:r>
              <a:rPr lang="en-US" altLang="zh-CN" sz="1400" dirty="0">
                <a:solidFill>
                  <a:schemeClr val="tx1"/>
                </a:solidFill>
                <a:latin typeface="+mj-lt"/>
                <a:ea typeface="宋体" pitchFamily="2" charset="-122"/>
                <a:sym typeface="+mn-ea"/>
              </a:rPr>
              <a:t>DW</a:t>
            </a:r>
            <a:r>
              <a:rPr lang="zh-CN" altLang="en-US" sz="1400" dirty="0">
                <a:solidFill>
                  <a:schemeClr val="tx1"/>
                </a:solidFill>
                <a:latin typeface="+mj-lt"/>
                <a:ea typeface="宋体" pitchFamily="2" charset="-122"/>
                <a:sym typeface="+mn-ea"/>
              </a:rPr>
              <a:t>中有耦合，并且其中一个是平带。</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这两个带在</a:t>
            </a:r>
            <a:r>
              <a:rPr lang="en-US" altLang="zh-CN" sz="1400" dirty="0">
                <a:solidFill>
                  <a:schemeClr val="tx1"/>
                </a:solidFill>
                <a:latin typeface="+mj-lt"/>
                <a:ea typeface="宋体" pitchFamily="2" charset="-122"/>
                <a:sym typeface="+mn-ea"/>
              </a:rPr>
              <a:t>DW</a:t>
            </a:r>
            <a:r>
              <a:rPr lang="zh-CN" altLang="en-US" sz="1400" dirty="0">
                <a:solidFill>
                  <a:schemeClr val="tx1"/>
                </a:solidFill>
                <a:latin typeface="+mj-lt"/>
                <a:ea typeface="宋体" pitchFamily="2" charset="-122"/>
                <a:sym typeface="+mn-ea"/>
              </a:rPr>
              <a:t>的双向运动中起关键作用，并且在</a:t>
            </a:r>
            <a:r>
              <a:rPr lang="zh-CN" altLang="en-US" sz="1400" dirty="0">
                <a:solidFill>
                  <a:srgbClr val="FF0000"/>
                </a:solidFill>
                <a:latin typeface="+mj-lt"/>
                <a:ea typeface="宋体" pitchFamily="2" charset="-122"/>
                <a:sym typeface="+mn-ea"/>
              </a:rPr>
              <a:t>共线</a:t>
            </a:r>
            <a:r>
              <a:rPr lang="en-US" altLang="zh-CN" sz="1400" dirty="0">
                <a:solidFill>
                  <a:schemeClr val="tx1"/>
                </a:solidFill>
                <a:latin typeface="+mj-lt"/>
                <a:ea typeface="宋体" pitchFamily="2" charset="-122"/>
                <a:sym typeface="+mn-ea"/>
              </a:rPr>
              <a:t>AFM</a:t>
            </a:r>
            <a:r>
              <a:rPr lang="zh-CN" altLang="en-US" sz="1400" dirty="0">
                <a:solidFill>
                  <a:schemeClr val="tx1"/>
                </a:solidFill>
                <a:latin typeface="+mj-lt"/>
                <a:ea typeface="宋体" pitchFamily="2" charset="-122"/>
                <a:sym typeface="+mn-ea"/>
              </a:rPr>
              <a:t>中不存在对应</a:t>
            </a:r>
            <a:endParaRPr lang="zh-CN" altLang="en-US" sz="1400" dirty="0">
              <a:solidFill>
                <a:schemeClr val="tx1"/>
              </a:solidFill>
              <a:latin typeface="+mj-lt"/>
              <a:ea typeface="宋体" pitchFamily="2" charset="-122"/>
              <a:sym typeface="+mn-ea"/>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2" name="Text Box 1"/>
          <p:cNvSpPr txBox="true"/>
          <p:nvPr/>
        </p:nvSpPr>
        <p:spPr>
          <a:xfrm>
            <a:off x="5728970"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16" name="Picture 15" descr="1"/>
          <p:cNvPicPr>
            <a:picLocks noChangeAspect="true"/>
          </p:cNvPicPr>
          <p:nvPr/>
        </p:nvPicPr>
        <p:blipFill>
          <a:blip r:embed="rId1"/>
          <a:stretch>
            <a:fillRect/>
          </a:stretch>
        </p:blipFill>
        <p:spPr>
          <a:xfrm>
            <a:off x="360045" y="2030730"/>
            <a:ext cx="7013575" cy="3587115"/>
          </a:xfrm>
          <a:prstGeom prst="rect">
            <a:avLst/>
          </a:prstGeom>
        </p:spPr>
      </p:pic>
      <p:pic>
        <p:nvPicPr>
          <p:cNvPr id="17" name="Picture 16" descr="1"/>
          <p:cNvPicPr>
            <a:picLocks noChangeAspect="true"/>
          </p:cNvPicPr>
          <p:nvPr/>
        </p:nvPicPr>
        <p:blipFill>
          <a:blip r:embed="rId2"/>
          <a:stretch>
            <a:fillRect/>
          </a:stretch>
        </p:blipFill>
        <p:spPr>
          <a:xfrm>
            <a:off x="360045" y="826770"/>
            <a:ext cx="7014210" cy="1171575"/>
          </a:xfrm>
          <a:prstGeom prst="rect">
            <a:avLst/>
          </a:prstGeom>
        </p:spPr>
      </p:pic>
      <p:sp>
        <p:nvSpPr>
          <p:cNvPr id="18" name="Text Box 17"/>
          <p:cNvSpPr txBox="true"/>
          <p:nvPr/>
        </p:nvSpPr>
        <p:spPr>
          <a:xfrm>
            <a:off x="135890" y="520065"/>
            <a:ext cx="923290" cy="306705"/>
          </a:xfrm>
          <a:prstGeom prst="rect">
            <a:avLst/>
          </a:prstGeom>
          <a:noFill/>
        </p:spPr>
        <p:txBody>
          <a:bodyPr wrap="none" rtlCol="0">
            <a:spAutoFit/>
          </a:bodyPr>
          <a:p>
            <a:r>
              <a:rPr lang="en-US" altLang="en-US" sz="1400">
                <a:solidFill>
                  <a:srgbClr val="FF0000"/>
                </a:solidFill>
              </a:rPr>
              <a:t>Heun</a:t>
            </a:r>
            <a:r>
              <a:rPr lang="zh-CN" altLang="en-US" sz="1400">
                <a:solidFill>
                  <a:srgbClr val="FF0000"/>
                </a:solidFill>
                <a:ea typeface="宋体" pitchFamily="2" charset="-122"/>
              </a:rPr>
              <a:t>方法</a:t>
            </a:r>
            <a:endParaRPr lang="zh-CN" altLang="en-US" sz="1400">
              <a:solidFill>
                <a:srgbClr val="FF0000"/>
              </a:solidFill>
              <a:ea typeface="宋体" pitchFamily="2"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02867" y="109421"/>
            <a:ext cx="4754880" cy="460375"/>
          </a:xfrm>
          <a:prstGeom prst="rect">
            <a:avLst/>
          </a:prstGeom>
          <a:noFill/>
        </p:spPr>
        <p:txBody>
          <a:bodyPr wrap="none" rtlCol="0">
            <a:spAutoFit/>
          </a:bodyPr>
          <a:p>
            <a:r>
              <a:rPr lang="zh-CN" sz="2400" dirty="0">
                <a:latin typeface="+mj-lt"/>
                <a:ea typeface="宋体" pitchFamily="2" charset="-122"/>
              </a:rPr>
              <a:t>张量网络和手征态的神经网络表示</a:t>
            </a:r>
            <a:endParaRPr lang="zh-CN" sz="2400" dirty="0">
              <a:latin typeface="+mj-lt"/>
              <a:ea typeface="宋体" pitchFamily="2" charset="-122"/>
            </a:endParaRPr>
          </a:p>
        </p:txBody>
      </p:sp>
      <p:sp>
        <p:nvSpPr>
          <p:cNvPr id="4" name="Text Box 3"/>
          <p:cNvSpPr txBox="true"/>
          <p:nvPr/>
        </p:nvSpPr>
        <p:spPr>
          <a:xfrm>
            <a:off x="389255" y="925195"/>
            <a:ext cx="6958330" cy="95313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本文研究量子多体问题中</a:t>
            </a:r>
            <a:r>
              <a:rPr lang="en-US" altLang="zh-CN" sz="1400">
                <a:ea typeface="宋体" pitchFamily="2" charset="-122"/>
              </a:rPr>
              <a:t>Boltzman</a:t>
            </a:r>
            <a:r>
              <a:rPr lang="zh-CN" altLang="en-US" sz="1400">
                <a:ea typeface="宋体" pitchFamily="2" charset="-122"/>
              </a:rPr>
              <a:t>机的表示能力问题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我们证明：任何</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张量网络态都有一个</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神经网络表示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这种网络构造几乎是最佳的，网络的参数个数正比于张量网络表示中的非</a:t>
            </a:r>
            <a:r>
              <a:rPr lang="en-US" altLang="zh-CN" sz="1400">
                <a:ea typeface="宋体" pitchFamily="2" charset="-122"/>
              </a:rPr>
              <a:t>0</a:t>
            </a:r>
            <a:r>
              <a:rPr lang="zh-CN" altLang="en-US" sz="1400">
                <a:ea typeface="宋体" pitchFamily="2" charset="-122"/>
              </a:rPr>
              <a:t>参数个数</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本文为手征</a:t>
            </a:r>
            <a:r>
              <a:rPr lang="en-US" altLang="zh-CN" sz="1400">
                <a:ea typeface="宋体" pitchFamily="2" charset="-122"/>
              </a:rPr>
              <a:t>p</a:t>
            </a:r>
            <a:r>
              <a:rPr lang="zh-CN" altLang="en-US" sz="1400">
                <a:ea typeface="宋体" pitchFamily="2" charset="-122"/>
              </a:rPr>
              <a:t>波超导体构造了一个准局域的神经网络表示</a:t>
            </a:r>
            <a:endParaRPr lang="en-US" altLang="zh-CN" sz="1400">
              <a:ea typeface="宋体" pitchFamily="2" charset="-122"/>
            </a:endParaRPr>
          </a:p>
        </p:txBody>
      </p:sp>
      <p:sp>
        <p:nvSpPr>
          <p:cNvPr id="2" name="Text Box 1"/>
          <p:cNvSpPr txBox="true"/>
          <p:nvPr/>
        </p:nvSpPr>
        <p:spPr>
          <a:xfrm>
            <a:off x="5728970" y="569595"/>
            <a:ext cx="1734185" cy="275590"/>
          </a:xfrm>
          <a:prstGeom prst="rect">
            <a:avLst/>
          </a:prstGeom>
          <a:noFill/>
        </p:spPr>
        <p:txBody>
          <a:bodyPr wrap="square" rtlCol="0">
            <a:spAutoFit/>
          </a:bodyPr>
          <a:p>
            <a:r>
              <a:rPr lang="en-US" altLang="en-US" sz="1200"/>
              <a:t>PRL 127, 170601 (2021)</a:t>
            </a:r>
            <a:endParaRPr lang="en-US" altLang="en-US" sz="1200"/>
          </a:p>
        </p:txBody>
      </p:sp>
      <p:sp>
        <p:nvSpPr>
          <p:cNvPr id="5" name="文本框 13"/>
          <p:cNvSpPr txBox="true"/>
          <p:nvPr/>
        </p:nvSpPr>
        <p:spPr>
          <a:xfrm>
            <a:off x="2359812" y="2345256"/>
            <a:ext cx="2841625" cy="460375"/>
          </a:xfrm>
          <a:prstGeom prst="rect">
            <a:avLst/>
          </a:prstGeom>
          <a:noFill/>
        </p:spPr>
        <p:txBody>
          <a:bodyPr wrap="none" rtlCol="0">
            <a:spAutoFit/>
          </a:bodyPr>
          <a:p>
            <a:r>
              <a:rPr lang="zh-CN" sz="2400" dirty="0">
                <a:latin typeface="+mj-lt"/>
                <a:ea typeface="宋体" pitchFamily="2" charset="-122"/>
              </a:rPr>
              <a:t>超导体中的</a:t>
            </a:r>
            <a:r>
              <a:rPr lang="en-US" altLang="zh-CN" sz="2400" dirty="0">
                <a:latin typeface="+mj-lt"/>
                <a:ea typeface="宋体" pitchFamily="2" charset="-122"/>
              </a:rPr>
              <a:t>Kondo</a:t>
            </a:r>
            <a:r>
              <a:rPr lang="zh-CN" altLang="en-US" sz="2400" dirty="0">
                <a:latin typeface="+mj-lt"/>
                <a:ea typeface="宋体" pitchFamily="2" charset="-122"/>
              </a:rPr>
              <a:t>云</a:t>
            </a:r>
            <a:endParaRPr lang="zh-CN" altLang="en-US" sz="2400" dirty="0">
              <a:latin typeface="+mj-lt"/>
              <a:ea typeface="宋体" pitchFamily="2" charset="-122"/>
            </a:endParaRPr>
          </a:p>
        </p:txBody>
      </p:sp>
      <p:sp>
        <p:nvSpPr>
          <p:cNvPr id="6" name="Text Box 5"/>
          <p:cNvSpPr txBox="true"/>
          <p:nvPr/>
        </p:nvSpPr>
        <p:spPr>
          <a:xfrm>
            <a:off x="5613400" y="2847975"/>
            <a:ext cx="1734185" cy="275590"/>
          </a:xfrm>
          <a:prstGeom prst="rect">
            <a:avLst/>
          </a:prstGeom>
          <a:noFill/>
        </p:spPr>
        <p:txBody>
          <a:bodyPr wrap="square" rtlCol="0">
            <a:spAutoFit/>
          </a:bodyPr>
          <a:p>
            <a:r>
              <a:rPr lang="en-US" altLang="en-US" sz="1200"/>
              <a:t>PRL 127, 186804 (2021)</a:t>
            </a:r>
            <a:endParaRPr lang="en-US" altLang="en-US" sz="1200"/>
          </a:p>
        </p:txBody>
      </p:sp>
      <p:sp>
        <p:nvSpPr>
          <p:cNvPr id="7" name="Text Box 6"/>
          <p:cNvSpPr txBox="true"/>
          <p:nvPr/>
        </p:nvSpPr>
        <p:spPr>
          <a:xfrm>
            <a:off x="389255" y="3175635"/>
            <a:ext cx="6414770" cy="73723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金属中的磁性杂质被</a:t>
            </a:r>
            <a:r>
              <a:rPr lang="en-US" altLang="zh-CN" sz="1400">
                <a:ea typeface="宋体" pitchFamily="2" charset="-122"/>
              </a:rPr>
              <a:t>Kondo</a:t>
            </a:r>
            <a:r>
              <a:rPr lang="zh-CN" altLang="en-US" sz="1400">
                <a:ea typeface="宋体" pitchFamily="2" charset="-122"/>
              </a:rPr>
              <a:t>屏敝时会形成拓展的关联电子云，即</a:t>
            </a:r>
            <a:r>
              <a:rPr lang="en-US" altLang="zh-CN" sz="1400">
                <a:ea typeface="宋体" pitchFamily="2" charset="-122"/>
              </a:rPr>
              <a:t>Kondo</a:t>
            </a:r>
            <a:r>
              <a:rPr lang="zh-CN" altLang="en-US" sz="1400">
                <a:ea typeface="宋体" pitchFamily="2" charset="-122"/>
              </a:rPr>
              <a:t>云</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在超导体中当能隙超过</a:t>
            </a:r>
            <a:r>
              <a:rPr lang="en-US" altLang="zh-CN" sz="1400">
                <a:ea typeface="宋体" pitchFamily="2" charset="-122"/>
              </a:rPr>
              <a:t>Kondo</a:t>
            </a:r>
            <a:r>
              <a:rPr lang="zh-CN" altLang="en-US" sz="1400">
                <a:ea typeface="宋体" pitchFamily="2" charset="-122"/>
              </a:rPr>
              <a:t>温度时会发生量子相变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本文表明：尽管在非屏蔽态中没有</a:t>
            </a:r>
            <a:r>
              <a:rPr lang="en-US" altLang="zh-CN" sz="1400">
                <a:ea typeface="宋体" pitchFamily="2" charset="-122"/>
              </a:rPr>
              <a:t>Kondo</a:t>
            </a:r>
            <a:r>
              <a:rPr lang="zh-CN" altLang="en-US" sz="1400">
                <a:ea typeface="宋体" pitchFamily="2" charset="-122"/>
              </a:rPr>
              <a:t>单态，但</a:t>
            </a:r>
            <a:r>
              <a:rPr lang="en-US" altLang="zh-CN" sz="1400">
                <a:ea typeface="宋体" pitchFamily="2" charset="-122"/>
              </a:rPr>
              <a:t>Kondo</a:t>
            </a:r>
            <a:r>
              <a:rPr lang="zh-CN" altLang="en-US" sz="1400">
                <a:ea typeface="宋体" pitchFamily="2" charset="-122"/>
              </a:rPr>
              <a:t>云在两个相中都存在</a:t>
            </a:r>
            <a:endParaRPr lang="zh-CN" altLang="en-US" sz="1400">
              <a:ea typeface="宋体" pitchFamily="2"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79957" y="109421"/>
            <a:ext cx="5601335" cy="460375"/>
          </a:xfrm>
          <a:prstGeom prst="rect">
            <a:avLst/>
          </a:prstGeom>
          <a:noFill/>
        </p:spPr>
        <p:txBody>
          <a:bodyPr wrap="none" rtlCol="0">
            <a:spAutoFit/>
          </a:bodyPr>
          <a:p>
            <a:r>
              <a:rPr lang="zh-CN" sz="2400" dirty="0">
                <a:latin typeface="+mj-lt"/>
                <a:ea typeface="宋体" pitchFamily="2" charset="-122"/>
              </a:rPr>
              <a:t>超薄磁性</a:t>
            </a:r>
            <a:r>
              <a:rPr lang="zh-CN" sz="2400" dirty="0">
                <a:solidFill>
                  <a:srgbClr val="FF0000"/>
                </a:solidFill>
                <a:latin typeface="+mj-lt"/>
                <a:ea typeface="宋体" pitchFamily="2" charset="-122"/>
              </a:rPr>
              <a:t>圆盘</a:t>
            </a:r>
            <a:r>
              <a:rPr lang="zh-CN" sz="2400" dirty="0">
                <a:latin typeface="+mj-lt"/>
                <a:ea typeface="宋体" pitchFamily="2" charset="-122"/>
              </a:rPr>
              <a:t>中受限</a:t>
            </a:r>
            <a:r>
              <a:rPr lang="en-US" altLang="zh-CN" sz="2400" dirty="0">
                <a:latin typeface="+mj-lt"/>
                <a:ea typeface="宋体" pitchFamily="2" charset="-122"/>
              </a:rPr>
              <a:t>skyrmion</a:t>
            </a:r>
            <a:r>
              <a:rPr lang="zh-CN" altLang="en-US" sz="2400" dirty="0">
                <a:latin typeface="+mj-lt"/>
                <a:ea typeface="宋体" pitchFamily="2" charset="-122"/>
              </a:rPr>
              <a:t>的呼吸模式</a:t>
            </a:r>
            <a:endParaRPr lang="zh-CN" altLang="en-US" sz="2400" dirty="0">
              <a:latin typeface="+mj-lt"/>
              <a:ea typeface="宋体" pitchFamily="2" charset="-122"/>
            </a:endParaRPr>
          </a:p>
        </p:txBody>
      </p:sp>
      <p:sp>
        <p:nvSpPr>
          <p:cNvPr id="4" name="Text Box 3"/>
          <p:cNvSpPr txBox="true"/>
          <p:nvPr/>
        </p:nvSpPr>
        <p:spPr>
          <a:xfrm>
            <a:off x="396240" y="682625"/>
            <a:ext cx="6681470" cy="267652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系统：过渡金属铁磁体，垂直磁各向异性，加垂直</a:t>
            </a:r>
            <a:r>
              <a:rPr lang="en-US" altLang="zh-CN" sz="1400">
                <a:ea typeface="宋体" pitchFamily="2" charset="-122"/>
              </a:rPr>
              <a:t>ac</a:t>
            </a:r>
            <a:r>
              <a:rPr lang="zh-CN" altLang="en-US" sz="1400">
                <a:ea typeface="宋体" pitchFamily="2" charset="-122"/>
              </a:rPr>
              <a:t>外磁场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微磁模拟发现：呼吸模式可以与几何受限的量子化自旋波本征模式杂化</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的呼吸频率对场的依赖可以用以在实验上探测这些</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的拓扑性质对其中电子输运和热输运的影响</a:t>
            </a:r>
            <a:r>
              <a:rPr lang="en-US" altLang="zh-CN" sz="1400">
                <a:ea typeface="宋体" pitchFamily="2" charset="-122"/>
              </a:rPr>
              <a:t> </a:t>
            </a:r>
            <a:r>
              <a:rPr lang="en-US" altLang="en-US" sz="1400">
                <a:ea typeface="宋体" pitchFamily="2" charset="-122"/>
              </a:rPr>
              <a:t>[15,16]</a:t>
            </a:r>
            <a:endParaRPr lang="en-US"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在多层结构中的过渡金属铁磁体层会获得较大的</a:t>
            </a:r>
            <a:r>
              <a:rPr lang="en-US" altLang="zh-CN" sz="1400">
                <a:ea typeface="宋体" pitchFamily="2" charset="-122"/>
              </a:rPr>
              <a:t>DMI</a:t>
            </a:r>
            <a:r>
              <a:rPr lang="zh-CN" altLang="en-US" sz="1400">
                <a:ea typeface="宋体" pitchFamily="2" charset="-122"/>
              </a:rPr>
              <a:t>强度，同时有垂直各向异性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系统：最下层是重金属，上面生长超薄铁磁金属，再在上面覆盖一层非磁性层</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此系统中</a:t>
            </a:r>
            <a:r>
              <a:rPr lang="en-US" altLang="zh-CN" sz="1400">
                <a:ea typeface="宋体" pitchFamily="2" charset="-122"/>
              </a:rPr>
              <a:t>DMI</a:t>
            </a:r>
            <a:r>
              <a:rPr lang="zh-CN" altLang="en-US" sz="1400">
                <a:ea typeface="宋体" pitchFamily="2" charset="-122"/>
              </a:rPr>
              <a:t>来源于重金属层中的</a:t>
            </a:r>
            <a:r>
              <a:rPr lang="en-US" altLang="zh-CN" sz="1400">
                <a:ea typeface="宋体" pitchFamily="2" charset="-122"/>
              </a:rPr>
              <a:t>RKKY</a:t>
            </a:r>
            <a:r>
              <a:rPr lang="zh-CN" altLang="en-US" sz="1400">
                <a:ea typeface="宋体" pitchFamily="2" charset="-122"/>
              </a:rPr>
              <a:t>作用</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实验发现这些系统中出现的都是</a:t>
            </a:r>
            <a:r>
              <a:rPr lang="en-US" altLang="zh-CN" sz="1400">
                <a:ea typeface="宋体" pitchFamily="2" charset="-122"/>
              </a:rPr>
              <a:t>Neel</a:t>
            </a:r>
            <a:r>
              <a:rPr lang="en-US" altLang="en-US" sz="1400">
                <a:ea typeface="宋体" pitchFamily="2" charset="-122"/>
              </a:rPr>
              <a:t> sk</a:t>
            </a:r>
            <a:endParaRPr lang="en-US" altLang="en-US" sz="1400">
              <a:ea typeface="宋体" pitchFamily="2" charset="-122"/>
            </a:endParaRPr>
          </a:p>
          <a:p>
            <a:pPr marL="285750" indent="-285750">
              <a:buFont typeface="Arial" panose="02080604020202020204" pitchFamily="34" charset="0"/>
              <a:buChar char="•"/>
            </a:pPr>
            <a:r>
              <a:rPr lang="en-US" altLang="en-US" sz="1400">
                <a:ea typeface="宋体" pitchFamily="2" charset="-122"/>
              </a:rPr>
              <a:t>DMI</a:t>
            </a:r>
            <a:r>
              <a:rPr lang="zh-CN" altLang="en-US" sz="1400">
                <a:ea typeface="宋体" pitchFamily="2" charset="-122"/>
              </a:rPr>
              <a:t>的正负号决定基态的手性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数值计算：圆盘直径</a:t>
            </a:r>
            <a:r>
              <a:rPr lang="en-US" altLang="zh-CN" sz="1400">
                <a:ea typeface="宋体" pitchFamily="2" charset="-122"/>
              </a:rPr>
              <a:t>100nm</a:t>
            </a:r>
            <a:r>
              <a:rPr lang="zh-CN" altLang="en-US" sz="1400">
                <a:ea typeface="宋体" pitchFamily="2" charset="-122"/>
              </a:rPr>
              <a:t>，定义在</a:t>
            </a:r>
            <a:r>
              <a:rPr lang="en-US" altLang="zh-CN" sz="1400">
                <a:ea typeface="宋体" pitchFamily="2" charset="-122"/>
              </a:rPr>
              <a:t>64x64</a:t>
            </a:r>
            <a:r>
              <a:rPr lang="zh-CN" altLang="en-US" sz="1400">
                <a:ea typeface="宋体" pitchFamily="2" charset="-122"/>
              </a:rPr>
              <a:t>个格点上，</a:t>
            </a:r>
            <a:r>
              <a:rPr lang="en-US" altLang="zh-CN" sz="1400">
                <a:ea typeface="宋体" pitchFamily="2" charset="-122"/>
              </a:rPr>
              <a:t>A=15pJ/m, Ku=1MJ/m^3, </a:t>
            </a:r>
            <a:endParaRPr lang="en-US" altLang="zh-CN" sz="1400">
              <a:ea typeface="宋体" pitchFamily="2" charset="-122"/>
            </a:endParaRPr>
          </a:p>
          <a:p>
            <a:pPr indent="0">
              <a:buFont typeface="Arial" panose="02080604020202020204" pitchFamily="34" charset="0"/>
              <a:buNone/>
            </a:pPr>
            <a:r>
              <a:rPr lang="en-US" altLang="zh-CN" sz="1400">
                <a:ea typeface="宋体" pitchFamily="2" charset="-122"/>
              </a:rPr>
              <a:t>Ms=1MA/m, </a:t>
            </a:r>
            <a:r>
              <a:rPr lang="zh-CN" altLang="en-US" sz="1400">
                <a:ea typeface="宋体" pitchFamily="2" charset="-122"/>
              </a:rPr>
              <a:t>薄膜厚度</a:t>
            </a:r>
            <a:r>
              <a:rPr lang="en-US" altLang="zh-CN" sz="1400">
                <a:ea typeface="宋体" pitchFamily="2" charset="-122"/>
              </a:rPr>
              <a:t>1nm</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静态的垂直外场大小显著影响</a:t>
            </a:r>
            <a:r>
              <a:rPr lang="en-US" altLang="zh-CN" sz="1400">
                <a:ea typeface="宋体" pitchFamily="2" charset="-122"/>
              </a:rPr>
              <a:t>sk</a:t>
            </a:r>
            <a:r>
              <a:rPr lang="zh-CN" altLang="en-US" sz="1400">
                <a:ea typeface="宋体" pitchFamily="2" charset="-122"/>
              </a:rPr>
              <a:t>直径大小</a:t>
            </a:r>
            <a:endParaRPr lang="zh-CN" altLang="en-US" sz="1400">
              <a:ea typeface="宋体" pitchFamily="2" charset="-122"/>
            </a:endParaRPr>
          </a:p>
        </p:txBody>
      </p:sp>
      <p:sp>
        <p:nvSpPr>
          <p:cNvPr id="2" name="Text Box 1"/>
          <p:cNvSpPr txBox="true"/>
          <p:nvPr/>
        </p:nvSpPr>
        <p:spPr>
          <a:xfrm>
            <a:off x="5708015" y="455930"/>
            <a:ext cx="1734185" cy="275590"/>
          </a:xfrm>
          <a:prstGeom prst="rect">
            <a:avLst/>
          </a:prstGeom>
          <a:noFill/>
        </p:spPr>
        <p:txBody>
          <a:bodyPr wrap="square" rtlCol="0">
            <a:spAutoFit/>
          </a:bodyPr>
          <a:p>
            <a:r>
              <a:rPr lang="en-US" altLang="en-US" sz="1200"/>
              <a:t>PRB 90, 064410 (2014)</a:t>
            </a:r>
            <a:endParaRPr lang="en-US" altLang="en-US" sz="1200"/>
          </a:p>
        </p:txBody>
      </p:sp>
      <p:pic>
        <p:nvPicPr>
          <p:cNvPr id="3" name="Picture 2" descr="1"/>
          <p:cNvPicPr>
            <a:picLocks noChangeAspect="true"/>
          </p:cNvPicPr>
          <p:nvPr/>
        </p:nvPicPr>
        <p:blipFill>
          <a:blip r:embed="rId1"/>
          <a:stretch>
            <a:fillRect/>
          </a:stretch>
        </p:blipFill>
        <p:spPr>
          <a:xfrm>
            <a:off x="809625" y="3408680"/>
            <a:ext cx="2687320" cy="2173605"/>
          </a:xfrm>
          <a:prstGeom prst="rect">
            <a:avLst/>
          </a:prstGeom>
        </p:spPr>
      </p:pic>
      <p:cxnSp>
        <p:nvCxnSpPr>
          <p:cNvPr id="8" name="Straight Arrow Connector 7"/>
          <p:cNvCxnSpPr/>
          <p:nvPr/>
        </p:nvCxnSpPr>
        <p:spPr>
          <a:xfrm>
            <a:off x="1646555" y="3290570"/>
            <a:ext cx="170815" cy="54165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pic>
        <p:nvPicPr>
          <p:cNvPr id="9" name="Picture 8" descr="/home/ligy/Pictures/1.png1"/>
          <p:cNvPicPr>
            <a:picLocks noChangeAspect="true"/>
          </p:cNvPicPr>
          <p:nvPr/>
        </p:nvPicPr>
        <p:blipFill>
          <a:blip r:embed="rId2"/>
          <a:srcRect/>
          <a:stretch>
            <a:fillRect/>
          </a:stretch>
        </p:blipFill>
        <p:spPr>
          <a:xfrm>
            <a:off x="4390390" y="3408363"/>
            <a:ext cx="2687320" cy="1882140"/>
          </a:xfrm>
          <a:prstGeom prst="rect">
            <a:avLst/>
          </a:prstGeom>
        </p:spPr>
      </p:pic>
      <p:sp>
        <p:nvSpPr>
          <p:cNvPr id="10" name="Oval 9"/>
          <p:cNvSpPr/>
          <p:nvPr/>
        </p:nvSpPr>
        <p:spPr>
          <a:xfrm>
            <a:off x="5827395" y="3197860"/>
            <a:ext cx="1311275" cy="1289050"/>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4516120" y="4679315"/>
            <a:ext cx="1311275" cy="328295"/>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2" name="Straight Arrow Connector 11"/>
          <p:cNvCxnSpPr/>
          <p:nvPr/>
        </p:nvCxnSpPr>
        <p:spPr>
          <a:xfrm>
            <a:off x="4754245" y="4870450"/>
            <a:ext cx="175895" cy="549910"/>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4453890" y="5335270"/>
            <a:ext cx="2988310" cy="306705"/>
          </a:xfrm>
          <a:prstGeom prst="rect">
            <a:avLst/>
          </a:prstGeom>
          <a:noFill/>
        </p:spPr>
        <p:txBody>
          <a:bodyPr wrap="none" rtlCol="0">
            <a:spAutoFit/>
          </a:bodyPr>
          <a:p>
            <a:r>
              <a:rPr lang="zh-CN" altLang="en-US" sz="1400">
                <a:ea typeface="宋体" pitchFamily="2" charset="-122"/>
              </a:rPr>
              <a:t>存在</a:t>
            </a:r>
            <a:r>
              <a:rPr lang="en-US" altLang="zh-CN" sz="1400">
                <a:ea typeface="宋体" pitchFamily="2" charset="-122"/>
              </a:rPr>
              <a:t>sk</a:t>
            </a:r>
            <a:r>
              <a:rPr lang="zh-CN" altLang="en-US" sz="1400">
                <a:ea typeface="宋体" pitchFamily="2" charset="-122"/>
              </a:rPr>
              <a:t>时的谱，可用以识别是否有</a:t>
            </a:r>
            <a:r>
              <a:rPr lang="en-US" altLang="zh-CN" sz="1400">
                <a:ea typeface="宋体" pitchFamily="2" charset="-122"/>
              </a:rPr>
              <a:t>sk</a:t>
            </a:r>
            <a:endParaRPr lang="en-US" altLang="zh-CN" sz="1400">
              <a:ea typeface="宋体" pitchFamily="2" charset="-122"/>
            </a:endParaRPr>
          </a:p>
        </p:txBody>
      </p:sp>
      <p:cxnSp>
        <p:nvCxnSpPr>
          <p:cNvPr id="15" name="Straight Arrow Connector 14"/>
          <p:cNvCxnSpPr/>
          <p:nvPr/>
        </p:nvCxnSpPr>
        <p:spPr>
          <a:xfrm flipH="true" flipV="true">
            <a:off x="6955155" y="3154045"/>
            <a:ext cx="76835" cy="55689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027295" y="2933700"/>
            <a:ext cx="2414905" cy="306705"/>
          </a:xfrm>
          <a:prstGeom prst="rect">
            <a:avLst/>
          </a:prstGeom>
          <a:noFill/>
        </p:spPr>
        <p:txBody>
          <a:bodyPr wrap="none" rtlCol="0">
            <a:spAutoFit/>
          </a:bodyPr>
          <a:p>
            <a:r>
              <a:rPr lang="zh-CN" altLang="en-US" sz="1400">
                <a:ea typeface="宋体" pitchFamily="2" charset="-122"/>
              </a:rPr>
              <a:t>不存在</a:t>
            </a:r>
            <a:r>
              <a:rPr lang="en-US" altLang="zh-CN" sz="1400">
                <a:ea typeface="宋体" pitchFamily="2" charset="-122"/>
              </a:rPr>
              <a:t>sk</a:t>
            </a:r>
            <a:r>
              <a:rPr lang="zh-CN" altLang="en-US" sz="1400">
                <a:ea typeface="宋体" pitchFamily="2" charset="-122"/>
              </a:rPr>
              <a:t>时谱是自旋波</a:t>
            </a:r>
            <a:r>
              <a:rPr lang="en-US" altLang="zh-CN" sz="1400">
                <a:ea typeface="宋体" pitchFamily="2" charset="-122"/>
              </a:rPr>
              <a:t>(</a:t>
            </a:r>
            <a:r>
              <a:rPr lang="zh-CN" altLang="en-US" sz="1400">
                <a:ea typeface="宋体" pitchFamily="2" charset="-122"/>
              </a:rPr>
              <a:t>线性</a:t>
            </a:r>
            <a:r>
              <a:rPr lang="en-US" altLang="zh-CN" sz="1400">
                <a:ea typeface="宋体" pitchFamily="2" charset="-122"/>
              </a:rPr>
              <a:t>)</a:t>
            </a:r>
            <a:endParaRPr lang="en-US" altLang="zh-CN" sz="1400">
              <a:ea typeface="宋体" pitchFamily="2"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21257" y="116406"/>
            <a:ext cx="5118735" cy="460375"/>
          </a:xfrm>
          <a:prstGeom prst="rect">
            <a:avLst/>
          </a:prstGeom>
          <a:noFill/>
        </p:spPr>
        <p:txBody>
          <a:bodyPr wrap="none" rtlCol="0">
            <a:spAutoFit/>
          </a:bodyPr>
          <a:p>
            <a:r>
              <a:rPr lang="zh-CN" sz="2400" dirty="0">
                <a:latin typeface="+mj-lt"/>
                <a:ea typeface="宋体" pitchFamily="2" charset="-122"/>
              </a:rPr>
              <a:t>三维拓扑半金属中的</a:t>
            </a:r>
            <a:r>
              <a:rPr lang="en-US" altLang="zh-CN" sz="2400" dirty="0">
                <a:latin typeface="+mj-lt"/>
                <a:ea typeface="宋体" pitchFamily="2" charset="-122"/>
              </a:rPr>
              <a:t>Magnus Hall</a:t>
            </a:r>
            <a:r>
              <a:rPr lang="zh-CN" altLang="en-US" sz="2400" dirty="0">
                <a:latin typeface="+mj-lt"/>
                <a:ea typeface="宋体" pitchFamily="2" charset="-122"/>
              </a:rPr>
              <a:t>效应</a:t>
            </a:r>
            <a:endParaRPr lang="zh-CN" altLang="en-US" sz="2400" dirty="0">
              <a:latin typeface="+mj-lt"/>
              <a:ea typeface="宋体" pitchFamily="2" charset="-122"/>
            </a:endParaRPr>
          </a:p>
        </p:txBody>
      </p:sp>
      <p:sp>
        <p:nvSpPr>
          <p:cNvPr id="4" name="Text Box 3"/>
          <p:cNvSpPr txBox="true"/>
          <p:nvPr/>
        </p:nvSpPr>
        <p:spPr>
          <a:xfrm>
            <a:off x="29210" y="731520"/>
            <a:ext cx="7412990" cy="4615815"/>
          </a:xfrm>
          <a:prstGeom prst="rect">
            <a:avLst/>
          </a:prstGeom>
          <a:noFill/>
        </p:spPr>
        <p:txBody>
          <a:bodyPr wrap="square" rtlCol="0">
            <a:spAutoFit/>
          </a:bodyPr>
          <a:p>
            <a:pPr marL="285750" indent="-285750" algn="l">
              <a:buFont typeface="Arial" panose="02080604020202020204" pitchFamily="34" charset="0"/>
              <a:buChar char="•"/>
            </a:pPr>
            <a:r>
              <a:rPr lang="en-US" altLang="zh-CN" sz="1400">
                <a:ea typeface="宋体" pitchFamily="2" charset="-122"/>
              </a:rPr>
              <a:t>MHE</a:t>
            </a:r>
            <a:r>
              <a:rPr lang="zh-CN" altLang="en-US" sz="1400">
                <a:ea typeface="宋体" pitchFamily="2" charset="-122"/>
              </a:rPr>
              <a:t>是非线性</a:t>
            </a:r>
            <a:r>
              <a:rPr lang="en-US" altLang="zh-CN" sz="1400">
                <a:ea typeface="宋体" pitchFamily="2" charset="-122"/>
              </a:rPr>
              <a:t>Hall</a:t>
            </a:r>
            <a:r>
              <a:rPr lang="zh-CN" altLang="en-US" sz="1400">
                <a:ea typeface="宋体" pitchFamily="2" charset="-122"/>
              </a:rPr>
              <a:t>效应，不需要外加磁场。当内建电场与材料的</a:t>
            </a:r>
            <a:r>
              <a:rPr lang="en-US" altLang="zh-CN" sz="1400">
                <a:ea typeface="宋体" pitchFamily="2" charset="-122"/>
              </a:rPr>
              <a:t>Berry c</a:t>
            </a:r>
            <a:r>
              <a:rPr lang="en-US" altLang="en-US" sz="1400">
                <a:ea typeface="宋体" pitchFamily="2" charset="-122"/>
              </a:rPr>
              <a:t>urvature</a:t>
            </a:r>
            <a:r>
              <a:rPr lang="zh-CN" altLang="en-US" sz="1400">
                <a:ea typeface="宋体" pitchFamily="2" charset="-122"/>
              </a:rPr>
              <a:t>时会观测</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到，即在横向产生一个电流。</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本文在</a:t>
            </a:r>
            <a:r>
              <a:rPr lang="en-US" altLang="zh-CN" sz="1400">
                <a:ea typeface="宋体" pitchFamily="2" charset="-122"/>
              </a:rPr>
              <a:t>Boltzman</a:t>
            </a:r>
            <a:r>
              <a:rPr lang="zh-CN" altLang="en-US" sz="1400">
                <a:ea typeface="宋体" pitchFamily="2" charset="-122"/>
              </a:rPr>
              <a:t>输运理论框架下数值计算</a:t>
            </a:r>
            <a:r>
              <a:rPr lang="en-US" altLang="zh-CN" sz="1400">
                <a:ea typeface="宋体" pitchFamily="2" charset="-122"/>
              </a:rPr>
              <a:t>MH</a:t>
            </a:r>
            <a:r>
              <a:rPr lang="zh-CN" altLang="en-US" sz="1400">
                <a:ea typeface="宋体" pitchFamily="2" charset="-122"/>
              </a:rPr>
              <a:t>电导和输运系数</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尽管</a:t>
            </a:r>
            <a:r>
              <a:rPr lang="en-US" altLang="zh-CN" sz="1400">
                <a:ea typeface="宋体" pitchFamily="2" charset="-122"/>
              </a:rPr>
              <a:t>MHE</a:t>
            </a:r>
            <a:r>
              <a:rPr lang="zh-CN" altLang="en-US" sz="1400">
                <a:ea typeface="宋体" pitchFamily="2" charset="-122"/>
              </a:rPr>
              <a:t>最初被预言出现在有时间反演对称性</a:t>
            </a:r>
            <a:r>
              <a:rPr lang="en-US" altLang="zh-CN" sz="1400">
                <a:ea typeface="宋体" pitchFamily="2" charset="-122"/>
              </a:rPr>
              <a:t>(TRS)</a:t>
            </a:r>
            <a:r>
              <a:rPr lang="zh-CN" altLang="en-US" sz="1400">
                <a:ea typeface="宋体" pitchFamily="2" charset="-122"/>
              </a:rPr>
              <a:t>的二维材料中，本文表明在</a:t>
            </a:r>
            <a:r>
              <a:rPr lang="en-US" altLang="zh-CN" sz="1400">
                <a:ea typeface="宋体" pitchFamily="2" charset="-122"/>
              </a:rPr>
              <a:t>TRS</a:t>
            </a:r>
            <a:r>
              <a:rPr lang="zh-CN" altLang="en-US" sz="1400">
                <a:ea typeface="宋体" pitchFamily="2" charset="-122"/>
              </a:rPr>
              <a:t>破缺的材料中也可能出现</a:t>
            </a:r>
            <a:r>
              <a:rPr lang="en-US" altLang="zh-CN" sz="1400">
                <a:ea typeface="宋体" pitchFamily="2" charset="-122"/>
              </a:rPr>
              <a:t>Hall</a:t>
            </a:r>
            <a:r>
              <a:rPr lang="zh-CN" altLang="en-US" sz="1400">
                <a:ea typeface="宋体" pitchFamily="2" charset="-122"/>
              </a:rPr>
              <a:t>响应</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如果</a:t>
            </a:r>
            <a:r>
              <a:rPr lang="en-US" altLang="zh-CN" sz="1400">
                <a:ea typeface="宋体" pitchFamily="2" charset="-122"/>
              </a:rPr>
              <a:t>TRS</a:t>
            </a:r>
            <a:r>
              <a:rPr lang="zh-CN" altLang="en-US" sz="1400">
                <a:ea typeface="宋体" pitchFamily="2" charset="-122"/>
              </a:rPr>
              <a:t>保持，则需要空间反演对称</a:t>
            </a:r>
            <a:r>
              <a:rPr lang="zh-CN" altLang="en-US" sz="1400">
                <a:ea typeface="宋体" pitchFamily="2" charset="-122"/>
                <a:sym typeface="+mn-ea"/>
              </a:rPr>
              <a:t>破缺以免布里渊区的贡献相抵消</a:t>
            </a:r>
            <a:endParaRPr lang="zh-CN" altLang="en-US" sz="1400">
              <a:ea typeface="宋体" pitchFamily="2" charset="-122"/>
              <a:sym typeface="+mn-ea"/>
            </a:endParaRPr>
          </a:p>
          <a:p>
            <a:pPr marL="285750" indent="-285750" algn="l">
              <a:buFont typeface="Arial" panose="02080604020202020204" pitchFamily="34" charset="0"/>
              <a:buChar char="•"/>
            </a:pPr>
            <a:r>
              <a:rPr lang="zh-CN" altLang="en-US" sz="1400">
                <a:ea typeface="宋体" pitchFamily="2" charset="-122"/>
              </a:rPr>
              <a:t>当有各向异性的色散存在时，</a:t>
            </a:r>
            <a:r>
              <a:rPr lang="en-US" altLang="zh-CN" sz="1400">
                <a:ea typeface="宋体" pitchFamily="2" charset="-122"/>
              </a:rPr>
              <a:t>MHE</a:t>
            </a:r>
            <a:r>
              <a:rPr lang="zh-CN" altLang="en-US" sz="1400">
                <a:ea typeface="宋体" pitchFamily="2" charset="-122"/>
              </a:rPr>
              <a:t>的特征与测量方向密切相关</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tilt</a:t>
            </a:r>
            <a:r>
              <a:rPr lang="zh-CN" altLang="en-US" sz="1400">
                <a:ea typeface="宋体" pitchFamily="2" charset="-122"/>
              </a:rPr>
              <a:t>的程度也显著影响传导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经典</a:t>
            </a:r>
            <a:r>
              <a:rPr lang="en-US" altLang="zh-CN" sz="1400">
                <a:ea typeface="宋体" pitchFamily="2" charset="-122"/>
              </a:rPr>
              <a:t>Hall</a:t>
            </a:r>
            <a:r>
              <a:rPr lang="zh-CN" altLang="en-US" sz="1400">
                <a:ea typeface="宋体" pitchFamily="2" charset="-122"/>
              </a:rPr>
              <a:t>效应的</a:t>
            </a:r>
            <a:r>
              <a:rPr lang="en-US" altLang="zh-CN" sz="1400">
                <a:ea typeface="宋体" pitchFamily="2" charset="-122"/>
              </a:rPr>
              <a:t>Hall</a:t>
            </a:r>
            <a:r>
              <a:rPr lang="zh-CN" altLang="en-US" sz="1400">
                <a:ea typeface="宋体" pitchFamily="2" charset="-122"/>
              </a:rPr>
              <a:t>电压正比于外磁场强度</a:t>
            </a:r>
            <a:r>
              <a:rPr lang="en-US" altLang="zh-CN" sz="1400">
                <a:ea typeface="宋体" pitchFamily="2" charset="-122"/>
              </a:rPr>
              <a:t>(1T)</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场强到</a:t>
            </a:r>
            <a:r>
              <a:rPr lang="en-US" altLang="zh-CN" sz="1400">
                <a:ea typeface="宋体" pitchFamily="2" charset="-122"/>
              </a:rPr>
              <a:t>100T</a:t>
            </a:r>
            <a:r>
              <a:rPr lang="zh-CN" altLang="en-US" sz="1400">
                <a:ea typeface="宋体" pitchFamily="2" charset="-122"/>
              </a:rPr>
              <a:t>时，</a:t>
            </a:r>
            <a:r>
              <a:rPr lang="en-US" altLang="zh-CN" sz="1400">
                <a:ea typeface="宋体" pitchFamily="2" charset="-122"/>
              </a:rPr>
              <a:t>Hall</a:t>
            </a:r>
            <a:r>
              <a:rPr lang="zh-CN" altLang="en-US" sz="1400">
                <a:ea typeface="宋体" pitchFamily="2" charset="-122"/>
              </a:rPr>
              <a:t>电导量子化，可以看到整数、分数量子</a:t>
            </a:r>
            <a:r>
              <a:rPr lang="en-US" altLang="zh-CN" sz="1400">
                <a:ea typeface="宋体" pitchFamily="2" charset="-122"/>
              </a:rPr>
              <a:t>Hall</a:t>
            </a:r>
            <a:r>
              <a:rPr lang="zh-CN" altLang="en-US" sz="1400">
                <a:ea typeface="宋体" pitchFamily="2" charset="-122"/>
              </a:rPr>
              <a:t>效应。可能出现</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手征边缘态、电荷分数化（必需要外磁场）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最近表明在没有外磁场时也可以出现</a:t>
            </a:r>
            <a:r>
              <a:rPr lang="en-US" altLang="zh-CN" sz="1400">
                <a:ea typeface="宋体" pitchFamily="2" charset="-122"/>
              </a:rPr>
              <a:t>Hall</a:t>
            </a:r>
            <a:r>
              <a:rPr lang="zh-CN" altLang="en-US" sz="1400">
                <a:ea typeface="宋体" pitchFamily="2" charset="-122"/>
              </a:rPr>
              <a:t>效应，有两种方法：</a:t>
            </a:r>
            <a:endParaRPr lang="zh-CN" altLang="en-US" sz="1400">
              <a:ea typeface="宋体" pitchFamily="2" charset="-122"/>
            </a:endParaRPr>
          </a:p>
          <a:p>
            <a:pPr lvl="1" indent="0" algn="l">
              <a:buFont typeface="Arial" panose="02080604020202020204" pitchFamily="34" charset="0"/>
              <a:buNone/>
            </a:pPr>
            <a:r>
              <a:rPr lang="en-US" altLang="zh-CN" sz="1400">
                <a:ea typeface="宋体" pitchFamily="2" charset="-122"/>
              </a:rPr>
              <a:t>1. </a:t>
            </a:r>
            <a:r>
              <a:rPr lang="zh-CN" altLang="en-US" sz="1400">
                <a:ea typeface="宋体" pitchFamily="2" charset="-122"/>
              </a:rPr>
              <a:t>增加自旋或轨道自由度</a:t>
            </a:r>
            <a:r>
              <a:rPr lang="en-US" altLang="zh-CN" sz="1400">
                <a:ea typeface="宋体" pitchFamily="2" charset="-122"/>
              </a:rPr>
              <a:t> </a:t>
            </a:r>
            <a:r>
              <a:rPr lang="zh-CN" altLang="en-US" sz="1400">
                <a:ea typeface="宋体" pitchFamily="2" charset="-122"/>
              </a:rPr>
              <a:t>（拓扑绝缘体中的量子自旋</a:t>
            </a:r>
            <a:r>
              <a:rPr lang="en-US" altLang="zh-CN" sz="1400">
                <a:ea typeface="宋体" pitchFamily="2" charset="-122"/>
              </a:rPr>
              <a:t>Hall</a:t>
            </a:r>
            <a:r>
              <a:rPr lang="zh-CN" altLang="en-US" sz="1400">
                <a:ea typeface="宋体" pitchFamily="2" charset="-122"/>
              </a:rPr>
              <a:t>效应）</a:t>
            </a:r>
            <a:endParaRPr lang="en-US" altLang="zh-CN" sz="1400">
              <a:ea typeface="宋体" pitchFamily="2" charset="-122"/>
            </a:endParaRPr>
          </a:p>
          <a:p>
            <a:pPr lvl="1" indent="0" algn="l">
              <a:buFont typeface="Arial" panose="02080604020202020204" pitchFamily="34" charset="0"/>
              <a:buNone/>
            </a:pPr>
            <a:r>
              <a:rPr lang="en-US" altLang="zh-CN" sz="1400">
                <a:ea typeface="宋体" pitchFamily="2" charset="-122"/>
              </a:rPr>
              <a:t>2. </a:t>
            </a:r>
            <a:r>
              <a:rPr lang="zh-CN" altLang="en-US" sz="1400">
                <a:ea typeface="宋体" pitchFamily="2" charset="-122"/>
              </a:rPr>
              <a:t>超出线性响应范畴（非线性</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实验上测量非线性电流：在样品中注入一个低频（电、自旋、热）流，在非线性</a:t>
            </a:r>
            <a:r>
              <a:rPr lang="en-US" altLang="zh-CN" sz="1400">
                <a:ea typeface="宋体" pitchFamily="2" charset="-122"/>
              </a:rPr>
              <a:t>Hall</a:t>
            </a:r>
            <a:r>
              <a:rPr lang="zh-CN" altLang="en-US" sz="1400">
                <a:ea typeface="宋体" pitchFamily="2" charset="-122"/>
              </a:rPr>
              <a:t>效应时会以倍频产生一个震荡电压。根据注入流的不同，非线性</a:t>
            </a:r>
            <a:r>
              <a:rPr lang="en-US" altLang="zh-CN" sz="1400">
                <a:ea typeface="宋体" pitchFamily="2" charset="-122"/>
              </a:rPr>
              <a:t>Hall</a:t>
            </a:r>
            <a:r>
              <a:rPr lang="zh-CN" altLang="en-US" sz="1400">
                <a:ea typeface="宋体" pitchFamily="2" charset="-122"/>
              </a:rPr>
              <a:t>效应分为：非线性自旋</a:t>
            </a:r>
            <a:r>
              <a:rPr lang="en-US" altLang="zh-CN" sz="1400">
                <a:ea typeface="宋体" pitchFamily="2" charset="-122"/>
              </a:rPr>
              <a:t>Hall</a:t>
            </a:r>
            <a:r>
              <a:rPr lang="zh-CN" altLang="en-US" sz="1400">
                <a:ea typeface="宋体" pitchFamily="2" charset="-122"/>
              </a:rPr>
              <a:t>效应</a:t>
            </a:r>
            <a:r>
              <a:rPr lang="en-US" altLang="zh-CN" sz="1400">
                <a:ea typeface="宋体" pitchFamily="2" charset="-122"/>
              </a:rPr>
              <a:t>[8]</a:t>
            </a:r>
            <a:r>
              <a:rPr lang="zh-CN" altLang="en-US" sz="1400">
                <a:ea typeface="宋体" pitchFamily="2" charset="-122"/>
              </a:rPr>
              <a:t>、回旋效应</a:t>
            </a:r>
            <a:r>
              <a:rPr lang="en-US" altLang="zh-CN" sz="1400">
                <a:ea typeface="宋体" pitchFamily="2" charset="-122"/>
              </a:rPr>
              <a:t>[9]</a:t>
            </a:r>
            <a:r>
              <a:rPr lang="zh-CN" altLang="en-US" sz="1400">
                <a:ea typeface="宋体" pitchFamily="2" charset="-122"/>
              </a:rPr>
              <a:t>、</a:t>
            </a:r>
            <a:r>
              <a:rPr lang="en-US" altLang="zh-CN" sz="1400">
                <a:ea typeface="宋体" pitchFamily="2" charset="-122"/>
              </a:rPr>
              <a:t>Magnus</a:t>
            </a:r>
            <a:r>
              <a:rPr lang="en-US" altLang="en-US" sz="1400">
                <a:ea typeface="宋体" pitchFamily="2" charset="-122"/>
              </a:rPr>
              <a:t> Hall</a:t>
            </a:r>
            <a:r>
              <a:rPr lang="zh-CN" altLang="en-US" sz="1400">
                <a:ea typeface="宋体" pitchFamily="2" charset="-122"/>
              </a:rPr>
              <a:t>效应</a:t>
            </a:r>
            <a:r>
              <a:rPr lang="en-US" altLang="zh-CN" sz="1400">
                <a:ea typeface="宋体" pitchFamily="2" charset="-122"/>
              </a:rPr>
              <a:t>[10-12]</a:t>
            </a:r>
            <a:r>
              <a:rPr lang="zh-CN" altLang="en-US" sz="1400">
                <a:ea typeface="宋体" pitchFamily="2" charset="-122"/>
              </a:rPr>
              <a:t>、非线性</a:t>
            </a:r>
            <a:r>
              <a:rPr lang="en-US" altLang="zh-CN" sz="1400">
                <a:ea typeface="宋体" pitchFamily="2" charset="-122"/>
              </a:rPr>
              <a:t>Nerst</a:t>
            </a:r>
            <a:r>
              <a:rPr lang="zh-CN" altLang="en-US" sz="1400">
                <a:ea typeface="宋体" pitchFamily="2" charset="-122"/>
              </a:rPr>
              <a:t>效应</a:t>
            </a:r>
            <a:r>
              <a:rPr lang="en-US" altLang="zh-CN" sz="1400">
                <a:ea typeface="宋体" pitchFamily="2" charset="-122"/>
              </a:rPr>
              <a:t>[12,14]</a:t>
            </a:r>
            <a:endParaRPr lang="en-US" altLang="zh-CN"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本文关注</a:t>
            </a:r>
            <a:r>
              <a:rPr lang="en-US" altLang="zh-CN" sz="1400">
                <a:ea typeface="宋体" pitchFamily="2" charset="-122"/>
              </a:rPr>
              <a:t>MHE</a:t>
            </a:r>
            <a:r>
              <a:rPr lang="zh-CN" altLang="en-US" sz="1400">
                <a:ea typeface="宋体" pitchFamily="2" charset="-122"/>
              </a:rPr>
              <a:t>，它不需要外磁场，是由</a:t>
            </a:r>
            <a:r>
              <a:rPr lang="en-US" altLang="zh-CN" sz="1400">
                <a:ea typeface="宋体" pitchFamily="2" charset="-122"/>
              </a:rPr>
              <a:t>Berry Curvature</a:t>
            </a:r>
            <a:r>
              <a:rPr lang="zh-CN" altLang="en-US" sz="1400">
                <a:ea typeface="宋体" pitchFamily="2" charset="-122"/>
              </a:rPr>
              <a:t>引起的</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经典的</a:t>
            </a:r>
            <a:r>
              <a:rPr lang="en-US" altLang="zh-CN" sz="1400">
                <a:ea typeface="宋体" pitchFamily="2" charset="-122"/>
              </a:rPr>
              <a:t>Magnus</a:t>
            </a:r>
            <a:r>
              <a:rPr lang="zh-CN" altLang="en-US" sz="1400">
                <a:ea typeface="宋体" pitchFamily="2" charset="-122"/>
              </a:rPr>
              <a:t>效应：相比于不旋转的物体，旋转的物理在流体中移动时轨迹会额外偏转</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在静电势梯度中的手征</a:t>
            </a:r>
            <a:r>
              <a:rPr lang="en-US" altLang="zh-CN" sz="1400">
                <a:ea typeface="宋体" pitchFamily="2" charset="-122"/>
              </a:rPr>
              <a:t>Bolch</a:t>
            </a:r>
            <a:r>
              <a:rPr lang="zh-CN" altLang="en-US" sz="1400">
                <a:ea typeface="宋体" pitchFamily="2" charset="-122"/>
              </a:rPr>
              <a:t>电子会发展出一个横向速度</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产生</a:t>
            </a:r>
            <a:r>
              <a:rPr lang="en-US" altLang="zh-CN" sz="1400">
                <a:ea typeface="宋体" pitchFamily="2" charset="-122"/>
              </a:rPr>
              <a:t>MHE</a:t>
            </a:r>
            <a:r>
              <a:rPr lang="zh-CN" altLang="en-US" sz="1400">
                <a:ea typeface="宋体" pitchFamily="2" charset="-122"/>
              </a:rPr>
              <a:t>的两个条件：</a:t>
            </a:r>
            <a:r>
              <a:rPr lang="en-US" altLang="zh-CN" sz="1400">
                <a:ea typeface="宋体" pitchFamily="2" charset="-122"/>
              </a:rPr>
              <a:t>1. </a:t>
            </a:r>
            <a:r>
              <a:rPr lang="zh-CN" altLang="en-US" sz="1400">
                <a:ea typeface="宋体" pitchFamily="2" charset="-122"/>
              </a:rPr>
              <a:t>缓变的势梯度，以产生内建电场</a:t>
            </a:r>
            <a:r>
              <a:rPr lang="en-US" altLang="zh-CN" sz="1400">
                <a:ea typeface="宋体" pitchFamily="2" charset="-122"/>
              </a:rPr>
              <a:t> 2. </a:t>
            </a:r>
            <a:r>
              <a:rPr lang="zh-CN" altLang="en-US" sz="1400">
                <a:ea typeface="宋体" pitchFamily="2" charset="-122"/>
              </a:rPr>
              <a:t>非零的</a:t>
            </a:r>
            <a:r>
              <a:rPr lang="en-US" altLang="zh-CN" sz="1400">
                <a:ea typeface="宋体" pitchFamily="2" charset="-122"/>
              </a:rPr>
              <a:t>Berry Curvature</a:t>
            </a:r>
            <a:endParaRPr lang="en-US" altLang="zh-CN" sz="1400">
              <a:ea typeface="宋体" pitchFamily="2" charset="-122"/>
            </a:endParaRPr>
          </a:p>
        </p:txBody>
      </p:sp>
      <p:sp>
        <p:nvSpPr>
          <p:cNvPr id="2" name="Text Box 1"/>
          <p:cNvSpPr txBox="true"/>
          <p:nvPr/>
        </p:nvSpPr>
        <p:spPr>
          <a:xfrm>
            <a:off x="4929505" y="455930"/>
            <a:ext cx="2512695" cy="275590"/>
          </a:xfrm>
          <a:prstGeom prst="rect">
            <a:avLst/>
          </a:prstGeom>
          <a:noFill/>
        </p:spPr>
        <p:txBody>
          <a:bodyPr wrap="square" rtlCol="0">
            <a:spAutoFit/>
          </a:bodyPr>
          <a:p>
            <a:r>
              <a:rPr lang="en-US" altLang="en-US" sz="1200"/>
              <a:t>https://arxiv.org/pdf/2111.05322.pdf</a:t>
            </a:r>
            <a:endParaRPr lang="en-US" altLang="en-US" sz="120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2867" y="107516"/>
            <a:ext cx="7295515" cy="398780"/>
          </a:xfrm>
          <a:prstGeom prst="rect">
            <a:avLst/>
          </a:prstGeom>
          <a:noFill/>
        </p:spPr>
        <p:txBody>
          <a:bodyPr wrap="none" rtlCol="0">
            <a:spAutoFit/>
          </a:bodyPr>
          <a:p>
            <a:r>
              <a:rPr lang="zh-CN" altLang="en-US" sz="2000" dirty="0">
                <a:latin typeface="+mj-lt"/>
                <a:ea typeface="宋体" pitchFamily="2" charset="-122"/>
              </a:rPr>
              <a:t>时间依赖</a:t>
            </a:r>
            <a:r>
              <a:rPr lang="en-US" altLang="zh-CN" sz="2000" dirty="0">
                <a:latin typeface="+mj-lt"/>
                <a:ea typeface="宋体" pitchFamily="2" charset="-122"/>
              </a:rPr>
              <a:t>NRG</a:t>
            </a:r>
            <a:r>
              <a:rPr lang="zh-CN" altLang="en-US" sz="2000" dirty="0">
                <a:latin typeface="+mj-lt"/>
                <a:ea typeface="宋体" pitchFamily="2" charset="-122"/>
              </a:rPr>
              <a:t>方法中</a:t>
            </a:r>
            <a:r>
              <a:rPr lang="en-US" altLang="zh-CN" sz="2000" dirty="0">
                <a:latin typeface="+mj-lt"/>
                <a:ea typeface="宋体" pitchFamily="2" charset="-122"/>
              </a:rPr>
              <a:t>Anderson</a:t>
            </a:r>
            <a:r>
              <a:rPr lang="zh-CN" altLang="en-US" sz="2000" dirty="0">
                <a:latin typeface="+mj-lt"/>
                <a:ea typeface="宋体" pitchFamily="2" charset="-122"/>
              </a:rPr>
              <a:t>模型的时间依赖谱函数的自能方法</a:t>
            </a:r>
            <a:endParaRPr lang="zh-CN" altLang="en-US" sz="2000" dirty="0">
              <a:latin typeface="+mj-lt"/>
              <a:ea typeface="宋体" pitchFamily="2" charset="-122"/>
            </a:endParaRPr>
          </a:p>
        </p:txBody>
      </p:sp>
      <p:sp>
        <p:nvSpPr>
          <p:cNvPr id="4" name="Text Box 3"/>
          <p:cNvSpPr txBox="true"/>
          <p:nvPr/>
        </p:nvSpPr>
        <p:spPr>
          <a:xfrm>
            <a:off x="268605" y="717550"/>
            <a:ext cx="7024370" cy="1814830"/>
          </a:xfrm>
          <a:prstGeom prst="rect">
            <a:avLst/>
          </a:prstGeom>
          <a:noFill/>
        </p:spPr>
        <p:txBody>
          <a:bodyPr wrap="square" rtlCol="0">
            <a:spAutoFit/>
          </a:bodyPr>
          <a:p>
            <a:pPr marL="285750" indent="-285750">
              <a:buFont typeface="Arial" panose="02080604020202020204" pitchFamily="34" charset="0"/>
              <a:buChar char="•"/>
            </a:pPr>
            <a:r>
              <a:rPr lang="zh-CN" sz="1400">
                <a:ea typeface="宋体" pitchFamily="2" charset="-122"/>
              </a:rPr>
              <a:t>量子杂质模型中的自能方法将自能关联部分表示成两个格林函数的比值，计算的</a:t>
            </a:r>
            <a:r>
              <a:rPr lang="zh-CN" altLang="zh-CN" sz="1400">
                <a:ea typeface="宋体" pitchFamily="2" charset="-122"/>
              </a:rPr>
              <a:t>平衡态谱函数比单粒子格林函数方法直接计算的更加准确</a:t>
            </a:r>
            <a:endParaRPr lang="zh-CN" altLang="zh-CN" sz="1400">
              <a:ea typeface="宋体" pitchFamily="2" charset="-122"/>
            </a:endParaRPr>
          </a:p>
          <a:p>
            <a:pPr marL="285750" indent="-285750">
              <a:buFont typeface="Arial" panose="02080604020202020204" pitchFamily="34" charset="0"/>
              <a:buChar char="•"/>
            </a:pPr>
            <a:r>
              <a:rPr lang="zh-CN" altLang="zh-CN" sz="1400">
                <a:ea typeface="宋体" pitchFamily="2" charset="-122"/>
              </a:rPr>
              <a:t>本文展示如何将强关联模型</a:t>
            </a:r>
            <a:r>
              <a:rPr lang="en-US" altLang="zh-CN" sz="1400">
                <a:ea typeface="宋体" pitchFamily="2" charset="-122"/>
              </a:rPr>
              <a:t>Anderson</a:t>
            </a:r>
            <a:r>
              <a:rPr lang="zh-CN" altLang="en-US" sz="1400">
                <a:ea typeface="宋体" pitchFamily="2" charset="-122"/>
              </a:rPr>
              <a:t>模型的自能方法推广到含时的情况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本文通过含时关联自能得到了局域格林函数运动方程的封闭形式</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关联自能表示成含时单粒子格林函数与高阶关联函数的比值</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通过对比直接计算发现准确度得到提高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此自能方法可能对其他量子杂质求解器的实时演化，如时间依赖</a:t>
            </a:r>
            <a:r>
              <a:rPr lang="en-US" altLang="zh-CN" sz="1400">
                <a:ea typeface="宋体" pitchFamily="2" charset="-122"/>
              </a:rPr>
              <a:t>DMRG</a:t>
            </a:r>
            <a:r>
              <a:rPr lang="zh-CN" altLang="en-US" sz="1400">
                <a:ea typeface="宋体" pitchFamily="2" charset="-122"/>
              </a:rPr>
              <a:t>，连续时间量子</a:t>
            </a:r>
            <a:r>
              <a:rPr lang="en-US" altLang="zh-CN" sz="1400">
                <a:ea typeface="宋体" pitchFamily="2" charset="-122"/>
              </a:rPr>
              <a:t>MC</a:t>
            </a:r>
            <a:r>
              <a:rPr lang="zh-CN" altLang="en-US" sz="1400">
                <a:ea typeface="宋体" pitchFamily="2" charset="-122"/>
              </a:rPr>
              <a:t>等方法有用</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PRB 104, 205113 (2021)</a:t>
            </a:r>
            <a:endParaRPr lang="en-US" altLang="en-US" sz="12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682777" y="112596"/>
            <a:ext cx="6332220" cy="460375"/>
          </a:xfrm>
          <a:prstGeom prst="rect">
            <a:avLst/>
          </a:prstGeom>
          <a:noFill/>
        </p:spPr>
        <p:txBody>
          <a:bodyPr wrap="none" rtlCol="0">
            <a:spAutoFit/>
          </a:bodyPr>
          <a:lstStyle/>
          <a:p>
            <a:r>
              <a:rPr lang="en-US" sz="2400" dirty="0">
                <a:latin typeface="+mj-lt"/>
              </a:rPr>
              <a:t>介观系统中金属-绝缘体的</a:t>
            </a:r>
            <a:r>
              <a:rPr lang="en-US" sz="2400" b="1" dirty="0">
                <a:solidFill>
                  <a:srgbClr val="FF0000"/>
                </a:solidFill>
                <a:latin typeface="+mj-lt"/>
              </a:rPr>
              <a:t>crossover区</a:t>
            </a:r>
            <a:r>
              <a:rPr lang="en-US" sz="2400" dirty="0">
                <a:latin typeface="+mj-lt"/>
              </a:rPr>
              <a:t>的UCF</a:t>
            </a:r>
            <a:endParaRPr lang="en-US" sz="2400" dirty="0">
              <a:latin typeface="+mj-lt"/>
            </a:endParaRPr>
          </a:p>
        </p:txBody>
      </p:sp>
      <p:pic>
        <p:nvPicPr>
          <p:cNvPr id="5" name="Picture 4" descr="1"/>
          <p:cNvPicPr>
            <a:picLocks noChangeAspect="true"/>
          </p:cNvPicPr>
          <p:nvPr/>
        </p:nvPicPr>
        <p:blipFill>
          <a:blip r:embed="rId1"/>
          <a:stretch>
            <a:fillRect/>
          </a:stretch>
        </p:blipFill>
        <p:spPr>
          <a:xfrm>
            <a:off x="501650" y="2687320"/>
            <a:ext cx="1889125" cy="1539875"/>
          </a:xfrm>
          <a:prstGeom prst="rect">
            <a:avLst/>
          </a:prstGeom>
        </p:spPr>
      </p:pic>
      <p:sp>
        <p:nvSpPr>
          <p:cNvPr id="6" name="Text Box 5"/>
          <p:cNvSpPr txBox="true"/>
          <p:nvPr/>
        </p:nvSpPr>
        <p:spPr>
          <a:xfrm rot="10800000">
            <a:off x="195580" y="3074670"/>
            <a:ext cx="367030" cy="565785"/>
          </a:xfrm>
          <a:prstGeom prst="rect">
            <a:avLst/>
          </a:prstGeom>
          <a:noFill/>
        </p:spPr>
        <p:txBody>
          <a:bodyPr vert="eaVert" wrap="none" rtlCol="0">
            <a:spAutoFit/>
          </a:bodyPr>
          <a:lstStyle/>
          <a:p>
            <a:r>
              <a:rPr lang="en-US" altLang="en-US" sz="1200"/>
              <a:t>rms(G)</a:t>
            </a:r>
            <a:endParaRPr lang="en-US" altLang="en-US" sz="1200"/>
          </a:p>
        </p:txBody>
      </p:sp>
      <p:sp>
        <p:nvSpPr>
          <p:cNvPr id="8" name="Text Box 7"/>
          <p:cNvSpPr txBox="true"/>
          <p:nvPr/>
        </p:nvSpPr>
        <p:spPr>
          <a:xfrm>
            <a:off x="406400" y="689610"/>
            <a:ext cx="4808855" cy="337185"/>
          </a:xfrm>
          <a:prstGeom prst="rect">
            <a:avLst/>
          </a:prstGeom>
          <a:noFill/>
        </p:spPr>
        <p:txBody>
          <a:bodyPr wrap="none" rtlCol="0">
            <a:spAutoFit/>
          </a:bodyPr>
          <a:lstStyle/>
          <a:p>
            <a:r>
              <a:rPr lang="en-US" altLang="en-US" sz="1600"/>
              <a:t>motivation：0D, 1D, 2D的diffusive区之处有无UCF?</a:t>
            </a:r>
            <a:endParaRPr lang="en-US" altLang="en-US" sz="1600"/>
          </a:p>
        </p:txBody>
      </p:sp>
      <p:sp>
        <p:nvSpPr>
          <p:cNvPr id="9" name="Text Box 8"/>
          <p:cNvSpPr txBox="true"/>
          <p:nvPr/>
        </p:nvSpPr>
        <p:spPr>
          <a:xfrm>
            <a:off x="361950" y="4819650"/>
            <a:ext cx="6253480" cy="521970"/>
          </a:xfrm>
          <a:prstGeom prst="rect">
            <a:avLst/>
          </a:prstGeom>
          <a:noFill/>
        </p:spPr>
        <p:txBody>
          <a:bodyPr wrap="square" rtlCol="0">
            <a:spAutoFit/>
          </a:bodyPr>
          <a:lstStyle/>
          <a:p>
            <a:pPr marL="285750" indent="-285750">
              <a:buFont typeface="Arial" panose="02080604020202020204" pitchFamily="34" charset="0"/>
              <a:buChar char="•"/>
            </a:pPr>
            <a:r>
              <a:rPr lang="en-US" altLang="en-US" sz="1400" dirty="0"/>
              <a:t>从diffusive到localized区，电导分布有普适函数</a:t>
            </a:r>
            <a:endParaRPr lang="en-US" altLang="en-US" sz="1400" dirty="0"/>
          </a:p>
          <a:p>
            <a:pPr marL="285750" indent="-285750">
              <a:buFont typeface="Arial" panose="02080604020202020204" pitchFamily="34" charset="0"/>
              <a:buChar char="•"/>
            </a:pPr>
            <a:r>
              <a:rPr lang="en-US" altLang="en-US" sz="1400" dirty="0"/>
              <a:t>固定&lt;G&gt;，不同参数的P(G)分布相同。</a:t>
            </a:r>
            <a:endParaRPr lang="en-US" altLang="en-US" sz="1400" dirty="0"/>
          </a:p>
        </p:txBody>
      </p:sp>
      <p:sp>
        <p:nvSpPr>
          <p:cNvPr id="10" name="Text Box 9"/>
          <p:cNvSpPr txBox="true"/>
          <p:nvPr/>
        </p:nvSpPr>
        <p:spPr>
          <a:xfrm rot="10800000">
            <a:off x="2418080" y="3105785"/>
            <a:ext cx="367030" cy="413385"/>
          </a:xfrm>
          <a:prstGeom prst="rect">
            <a:avLst/>
          </a:prstGeom>
          <a:noFill/>
        </p:spPr>
        <p:txBody>
          <a:bodyPr vert="eaVert" wrap="none" rtlCol="0">
            <a:spAutoFit/>
          </a:bodyPr>
          <a:lstStyle/>
          <a:p>
            <a:r>
              <a:rPr lang="en-US" altLang="en-US" sz="1200"/>
              <a:t>P(G)</a:t>
            </a:r>
            <a:endParaRPr lang="en-US" altLang="en-US" sz="1200"/>
          </a:p>
        </p:txBody>
      </p:sp>
      <p:sp>
        <p:nvSpPr>
          <p:cNvPr id="12" name="Text Box 11"/>
          <p:cNvSpPr txBox="true"/>
          <p:nvPr/>
        </p:nvSpPr>
        <p:spPr>
          <a:xfrm>
            <a:off x="2886075" y="5341620"/>
            <a:ext cx="2288540" cy="275590"/>
          </a:xfrm>
          <a:prstGeom prst="rect">
            <a:avLst/>
          </a:prstGeom>
          <a:noFill/>
        </p:spPr>
        <p:txBody>
          <a:bodyPr wrap="square" rtlCol="0" anchor="t">
            <a:spAutoFit/>
          </a:bodyPr>
          <a:lstStyle/>
          <a:p>
            <a:r>
              <a:rPr lang="en-US" altLang="en-US" sz="1200"/>
              <a:t>Qiao, PR</a:t>
            </a:r>
            <a:r>
              <a:rPr lang="en-US" sz="1200"/>
              <a:t>B </a:t>
            </a:r>
            <a:r>
              <a:rPr lang="en-US" sz="1200" b="1"/>
              <a:t>81</a:t>
            </a:r>
            <a:r>
              <a:rPr lang="en-US" sz="1200"/>
              <a:t>, 085114 </a:t>
            </a:r>
            <a:r>
              <a:rPr lang="en-US" altLang="en-US" sz="1200"/>
              <a:t>(2010)</a:t>
            </a:r>
            <a:endParaRPr lang="en-US" altLang="en-US" sz="1200"/>
          </a:p>
        </p:txBody>
      </p:sp>
      <p:pic>
        <p:nvPicPr>
          <p:cNvPr id="13" name="Picture 12" descr="1"/>
          <p:cNvPicPr>
            <a:picLocks noChangeAspect="true"/>
          </p:cNvPicPr>
          <p:nvPr/>
        </p:nvPicPr>
        <p:blipFill>
          <a:blip r:embed="rId2"/>
          <a:stretch>
            <a:fillRect/>
          </a:stretch>
        </p:blipFill>
        <p:spPr>
          <a:xfrm>
            <a:off x="1980565" y="1170305"/>
            <a:ext cx="3016250" cy="1336675"/>
          </a:xfrm>
          <a:prstGeom prst="rect">
            <a:avLst/>
          </a:prstGeom>
        </p:spPr>
      </p:pic>
      <p:pic>
        <p:nvPicPr>
          <p:cNvPr id="7" name="Picture 6" descr="1"/>
          <p:cNvPicPr>
            <a:picLocks noChangeAspect="true"/>
          </p:cNvPicPr>
          <p:nvPr/>
        </p:nvPicPr>
        <p:blipFill>
          <a:blip r:embed="rId3"/>
          <a:stretch>
            <a:fillRect/>
          </a:stretch>
        </p:blipFill>
        <p:spPr>
          <a:xfrm>
            <a:off x="2706370" y="2636520"/>
            <a:ext cx="2350135" cy="1853565"/>
          </a:xfrm>
          <a:prstGeom prst="rect">
            <a:avLst/>
          </a:prstGeom>
        </p:spPr>
      </p:pic>
      <p:sp>
        <p:nvSpPr>
          <p:cNvPr id="15" name="Text Box 14"/>
          <p:cNvSpPr txBox="true"/>
          <p:nvPr/>
        </p:nvSpPr>
        <p:spPr>
          <a:xfrm>
            <a:off x="406400" y="1303020"/>
            <a:ext cx="1312545" cy="337185"/>
          </a:xfrm>
          <a:prstGeom prst="rect">
            <a:avLst/>
          </a:prstGeom>
          <a:noFill/>
        </p:spPr>
        <p:txBody>
          <a:bodyPr wrap="none" rtlCol="0">
            <a:spAutoFit/>
          </a:bodyPr>
          <a:lstStyle/>
          <a:p>
            <a:r>
              <a:rPr lang="en-US" altLang="en-US" sz="1600"/>
              <a:t>Hamiltonian:</a:t>
            </a:r>
            <a:endParaRPr lang="en-US" altLang="en-US" sz="1600"/>
          </a:p>
        </p:txBody>
      </p:sp>
      <p:pic>
        <p:nvPicPr>
          <p:cNvPr id="16" name="Picture 15" descr="1"/>
          <p:cNvPicPr>
            <a:picLocks noChangeAspect="true"/>
          </p:cNvPicPr>
          <p:nvPr/>
        </p:nvPicPr>
        <p:blipFill>
          <a:blip r:embed="rId4"/>
          <a:stretch>
            <a:fillRect/>
          </a:stretch>
        </p:blipFill>
        <p:spPr>
          <a:xfrm>
            <a:off x="5175250" y="2689860"/>
            <a:ext cx="2244090" cy="1747520"/>
          </a:xfrm>
          <a:prstGeom prst="rect">
            <a:avLst/>
          </a:prstGeom>
        </p:spPr>
      </p:pic>
      <p:sp>
        <p:nvSpPr>
          <p:cNvPr id="17" name="Text Box 16"/>
          <p:cNvSpPr txBox="true"/>
          <p:nvPr/>
        </p:nvSpPr>
        <p:spPr>
          <a:xfrm>
            <a:off x="5702300" y="3519170"/>
            <a:ext cx="1041400" cy="58356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a:p>
            <a:r>
              <a:rPr lang="en-US" altLang="en-US" sz="1600">
                <a:solidFill>
                  <a:srgbClr val="FF0000"/>
                </a:solidFill>
              </a:rPr>
              <a:t>Gaussian</a:t>
            </a:r>
            <a:endParaRPr lang="en-US" altLang="en-US" sz="1600">
              <a:solidFill>
                <a:srgbClr val="FF0000"/>
              </a:solidFill>
            </a:endParaRPr>
          </a:p>
        </p:txBody>
      </p:sp>
      <p:sp>
        <p:nvSpPr>
          <p:cNvPr id="18" name="Text Box 17"/>
          <p:cNvSpPr txBox="true"/>
          <p:nvPr/>
        </p:nvSpPr>
        <p:spPr>
          <a:xfrm>
            <a:off x="2886075" y="4176395"/>
            <a:ext cx="1990725" cy="583565"/>
          </a:xfrm>
          <a:prstGeom prst="rect">
            <a:avLst/>
          </a:prstGeom>
          <a:noFill/>
        </p:spPr>
        <p:txBody>
          <a:bodyPr wrap="none" rtlCol="0">
            <a:spAutoFit/>
          </a:bodyPr>
          <a:lstStyle/>
          <a:p>
            <a:r>
              <a:rPr lang="en-US" altLang="en-US" sz="1600">
                <a:solidFill>
                  <a:srgbClr val="FF0000"/>
                </a:solidFill>
              </a:rPr>
              <a:t>localized,</a:t>
            </a:r>
            <a:endParaRPr lang="en-US" altLang="en-US" sz="1600">
              <a:solidFill>
                <a:srgbClr val="FF0000"/>
              </a:solidFill>
            </a:endParaRPr>
          </a:p>
          <a:p>
            <a:r>
              <a:rPr lang="en-US" altLang="en-US" sz="1600">
                <a:solidFill>
                  <a:srgbClr val="FF0000"/>
                </a:solidFill>
              </a:rPr>
              <a:t>one-sided Gaussian</a:t>
            </a:r>
            <a:endParaRPr lang="en-US" altLang="en-US" sz="1600">
              <a:solidFill>
                <a:srgbClr val="FF0000"/>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90805" y="675640"/>
            <a:ext cx="7378700" cy="332295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本文</a:t>
            </a:r>
            <a:r>
              <a:rPr lang="zh-CN" altLang="en-US" sz="1400">
                <a:solidFill>
                  <a:srgbClr val="FF0000"/>
                </a:solidFill>
                <a:ea typeface="宋体" pitchFamily="2" charset="-122"/>
              </a:rPr>
              <a:t>实验</a:t>
            </a:r>
            <a:r>
              <a:rPr lang="zh-CN" altLang="en-US" sz="1400">
                <a:ea typeface="宋体" pitchFamily="2" charset="-122"/>
              </a:rPr>
              <a:t>上观测到单向自旋</a:t>
            </a:r>
            <a:r>
              <a:rPr lang="en-US" altLang="zh-CN" sz="1400">
                <a:ea typeface="宋体" pitchFamily="2" charset="-122"/>
              </a:rPr>
              <a:t>Hall</a:t>
            </a:r>
            <a:r>
              <a:rPr lang="zh-CN" altLang="en-US" sz="1400">
                <a:ea typeface="宋体" pitchFamily="2" charset="-122"/>
              </a:rPr>
              <a:t>磁阻（</a:t>
            </a:r>
            <a:r>
              <a:rPr lang="en-US" altLang="zh-CN" sz="1400">
                <a:ea typeface="宋体" pitchFamily="2" charset="-122"/>
              </a:rPr>
              <a:t>USMR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由自旋轨道力矩引起的非对称的</a:t>
            </a:r>
            <a:r>
              <a:rPr lang="en-US" altLang="zh-CN" sz="1400">
                <a:ea typeface="宋体" pitchFamily="2" charset="-122"/>
              </a:rPr>
              <a:t>magnon产生</a:t>
            </a:r>
            <a:r>
              <a:rPr lang="zh-CN" altLang="en-US" sz="1400">
                <a:ea typeface="宋体" pitchFamily="2" charset="-122"/>
              </a:rPr>
              <a:t>和湮灭过程导致</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上述结论被微磁模拟和自旋扩散模型所证实</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自旋</a:t>
            </a:r>
            <a:r>
              <a:rPr lang="en-US" altLang="zh-CN" sz="1400">
                <a:ea typeface="宋体" pitchFamily="2" charset="-122"/>
              </a:rPr>
              <a:t>Hall</a:t>
            </a:r>
            <a:r>
              <a:rPr lang="zh-CN" altLang="en-US" sz="1400">
                <a:ea typeface="宋体" pitchFamily="2" charset="-122"/>
              </a:rPr>
              <a:t>磁阻：垂直</a:t>
            </a:r>
            <a:r>
              <a:rPr lang="en-US" altLang="zh-CN" sz="1400">
                <a:ea typeface="宋体" pitchFamily="2" charset="-122"/>
              </a:rPr>
              <a:t>HM</a:t>
            </a:r>
            <a:r>
              <a:rPr lang="zh-CN" altLang="en-US" sz="1400">
                <a:ea typeface="宋体" pitchFamily="2" charset="-122"/>
              </a:rPr>
              <a:t>平面的自旋流由面内电流产生，到达磁性层的自旋流被反射和吸收。被吸收的自旋流导致磁性层中的磁化动力学，甚至磁化强度的改变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被反射的自旋流通过</a:t>
            </a:r>
            <a:r>
              <a:rPr lang="en-US" altLang="zh-CN" sz="1400">
                <a:ea typeface="宋体" pitchFamily="2" charset="-122"/>
              </a:rPr>
              <a:t>ISHE</a:t>
            </a:r>
            <a:r>
              <a:rPr lang="zh-CN" altLang="en-US" sz="1400">
                <a:ea typeface="宋体" pitchFamily="2" charset="-122"/>
              </a:rPr>
              <a:t>转化为电流，减小了电阻</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由于不同磁化方向的自旋流反射率不同，导致自旋</a:t>
            </a:r>
            <a:r>
              <a:rPr lang="en-US" altLang="zh-CN" sz="1400">
                <a:ea typeface="宋体" pitchFamily="2" charset="-122"/>
              </a:rPr>
              <a:t>Hall</a:t>
            </a:r>
            <a:r>
              <a:rPr lang="zh-CN" altLang="en-US" sz="1400">
                <a:ea typeface="宋体" pitchFamily="2" charset="-122"/>
              </a:rPr>
              <a:t>磁阻效应（</a:t>
            </a:r>
            <a:r>
              <a:rPr lang="en-US" altLang="zh-CN" sz="1400">
                <a:ea typeface="宋体" pitchFamily="2" charset="-122"/>
              </a:rPr>
              <a:t>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2015</a:t>
            </a:r>
            <a:r>
              <a:rPr lang="zh-CN" altLang="en-US" sz="1400">
                <a:ea typeface="宋体" pitchFamily="2" charset="-122"/>
              </a:rPr>
              <a:t>年实验上</a:t>
            </a:r>
            <a:r>
              <a:rPr lang="en-US" altLang="zh-CN" sz="1400">
                <a:ea typeface="宋体" pitchFamily="2" charset="-122"/>
              </a:rPr>
              <a:t>[12]</a:t>
            </a:r>
            <a:r>
              <a:rPr lang="zh-CN" altLang="en-US" sz="1400">
                <a:ea typeface="宋体" pitchFamily="2" charset="-122"/>
              </a:rPr>
              <a:t>发现了</a:t>
            </a:r>
            <a:r>
              <a:rPr lang="en-US" altLang="zh-CN" sz="1400">
                <a:ea typeface="宋体" pitchFamily="2" charset="-122"/>
                <a:sym typeface="+mn-ea"/>
              </a:rPr>
              <a:t>USMR</a:t>
            </a:r>
            <a:r>
              <a:rPr lang="en-US" altLang="en-US" sz="1400">
                <a:ea typeface="宋体" pitchFamily="2" charset="-122"/>
                <a:sym typeface="+mn-ea"/>
              </a:rPr>
              <a:t>(</a:t>
            </a:r>
            <a:r>
              <a:rPr lang="zh-CN" altLang="en-US" sz="1400">
                <a:ea typeface="宋体" pitchFamily="2" charset="-122"/>
                <a:sym typeface="+mn-ea"/>
              </a:rPr>
              <a:t>方向依赖的</a:t>
            </a:r>
            <a:r>
              <a:rPr lang="en-US" altLang="zh-CN" sz="1400">
                <a:ea typeface="宋体" pitchFamily="2" charset="-122"/>
                <a:sym typeface="+mn-ea"/>
              </a:rPr>
              <a:t>SMR</a:t>
            </a:r>
            <a:r>
              <a:rPr lang="en-US" altLang="en-US" sz="1400">
                <a:ea typeface="宋体" pitchFamily="2" charset="-122"/>
                <a:sym typeface="+mn-ea"/>
              </a:rPr>
              <a:t>)</a:t>
            </a:r>
            <a:r>
              <a:rPr lang="zh-CN" altLang="en-US" sz="1400">
                <a:ea typeface="宋体" pitchFamily="2" charset="-122"/>
                <a:sym typeface="+mn-ea"/>
              </a:rPr>
              <a:t>，</a:t>
            </a:r>
            <a:r>
              <a:rPr lang="zh-CN" altLang="en-US" sz="1400">
                <a:ea typeface="宋体" pitchFamily="2" charset="-122"/>
              </a:rPr>
              <a:t>目前有两种解释机制：</a:t>
            </a:r>
            <a:r>
              <a:rPr lang="en-US" altLang="zh-CN" sz="1400">
                <a:ea typeface="宋体" pitchFamily="2" charset="-122"/>
              </a:rPr>
              <a:t>1. </a:t>
            </a:r>
            <a:r>
              <a:rPr lang="zh-CN" altLang="en-US" sz="1400">
                <a:ea typeface="宋体" pitchFamily="2" charset="-122"/>
              </a:rPr>
              <a:t>界面或体内自旋依赖的散射</a:t>
            </a:r>
            <a:r>
              <a:rPr lang="en-US" altLang="zh-CN" sz="1400">
                <a:ea typeface="宋体" pitchFamily="2" charset="-122"/>
              </a:rPr>
              <a:t> 2. </a:t>
            </a:r>
            <a:r>
              <a:rPr lang="zh-CN" altLang="en-US" sz="1400">
                <a:ea typeface="宋体" pitchFamily="2" charset="-122"/>
              </a:rPr>
              <a:t>电子</a:t>
            </a:r>
            <a:r>
              <a:rPr lang="en-US" altLang="zh-CN" sz="1400">
                <a:ea typeface="宋体" pitchFamily="2" charset="-122"/>
              </a:rPr>
              <a:t>magnon</a:t>
            </a:r>
            <a:r>
              <a:rPr lang="zh-CN" altLang="en-US" sz="1400">
                <a:ea typeface="宋体" pitchFamily="2" charset="-122"/>
              </a:rPr>
              <a:t>散射（改变了铁磁层电阻）。但不能解释</a:t>
            </a:r>
            <a:r>
              <a:rPr lang="en-US" altLang="zh-CN" sz="1400">
                <a:ea typeface="宋体" pitchFamily="2" charset="-122"/>
              </a:rPr>
              <a:t>FMI</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近期理论上预言了</a:t>
            </a:r>
            <a:r>
              <a:rPr lang="en-US" altLang="zh-CN" sz="1400">
                <a:solidFill>
                  <a:srgbClr val="FF0000"/>
                </a:solidFill>
                <a:ea typeface="宋体" pitchFamily="2" charset="-122"/>
              </a:rPr>
              <a:t>FMI</a:t>
            </a:r>
            <a:r>
              <a:rPr lang="zh-CN" altLang="en-US" sz="1400">
                <a:solidFill>
                  <a:srgbClr val="FF0000"/>
                </a:solidFill>
                <a:ea typeface="宋体" pitchFamily="2" charset="-122"/>
              </a:rPr>
              <a:t>中的</a:t>
            </a:r>
            <a:r>
              <a:rPr lang="en-US" altLang="zh-CN" sz="1400">
                <a:solidFill>
                  <a:srgbClr val="FF0000"/>
                </a:solidFill>
                <a:ea typeface="宋体" pitchFamily="2" charset="-122"/>
              </a:rPr>
              <a:t>USMR</a:t>
            </a:r>
            <a:r>
              <a:rPr lang="en-US" altLang="en-US" sz="1400">
                <a:ea typeface="宋体" pitchFamily="2" charset="-122"/>
              </a:rPr>
              <a:t>[ 29,30]</a:t>
            </a:r>
            <a:r>
              <a:rPr lang="zh-CN" altLang="en-US" sz="1400">
                <a:ea typeface="宋体" pitchFamily="2" charset="-122"/>
              </a:rPr>
              <a:t>，但没有实验，本文在</a:t>
            </a:r>
            <a:r>
              <a:rPr lang="en-US" altLang="zh-CN" sz="1400">
                <a:solidFill>
                  <a:srgbClr val="FF0000"/>
                </a:solidFill>
                <a:ea typeface="宋体" pitchFamily="2" charset="-122"/>
              </a:rPr>
              <a:t>Pt/YIG</a:t>
            </a:r>
            <a:r>
              <a:rPr lang="zh-CN" altLang="en-US" sz="1400">
                <a:ea typeface="宋体" pitchFamily="2" charset="-122"/>
              </a:rPr>
              <a:t>中观测到了此现象</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a:t>
            </a:r>
            <a:r>
              <a:rPr lang="en-US" altLang="zh-CN" sz="1400">
                <a:ea typeface="宋体" pitchFamily="2" charset="-122"/>
              </a:rPr>
              <a:t>USMR</a:t>
            </a:r>
            <a:r>
              <a:rPr lang="zh-CN" altLang="en-US" sz="1400">
                <a:ea typeface="宋体" pitchFamily="2" charset="-122"/>
              </a:rPr>
              <a:t>对磁场和温度敏感，在强场和低温下消失（说明此效应源于</a:t>
            </a:r>
            <a:r>
              <a:rPr lang="en-US" altLang="zh-CN" sz="1400">
                <a:ea typeface="宋体" pitchFamily="2" charset="-122"/>
              </a:rPr>
              <a:t>magnon</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随电流的增加和</a:t>
            </a:r>
            <a:r>
              <a:rPr lang="en-US" altLang="zh-CN" sz="1400">
                <a:ea typeface="宋体" pitchFamily="2" charset="-122"/>
              </a:rPr>
              <a:t>YIG</a:t>
            </a:r>
            <a:r>
              <a:rPr lang="zh-CN" altLang="en-US" sz="1400">
                <a:ea typeface="宋体" pitchFamily="2" charset="-122"/>
              </a:rPr>
              <a:t>厚度的减小而单调增加（说明与</a:t>
            </a:r>
            <a:r>
              <a:rPr lang="en-US" altLang="zh-CN" sz="1400">
                <a:ea typeface="宋体" pitchFamily="2" charset="-122"/>
              </a:rPr>
              <a:t>SHE</a:t>
            </a:r>
            <a:r>
              <a:rPr lang="zh-CN" altLang="en-US" sz="1400">
                <a:ea typeface="宋体" pitchFamily="2" charset="-122"/>
              </a:rPr>
              <a:t>和</a:t>
            </a:r>
            <a:r>
              <a:rPr lang="en-US" altLang="zh-CN" sz="1400">
                <a:ea typeface="宋体" pitchFamily="2" charset="-122"/>
              </a:rPr>
              <a:t>SOT</a:t>
            </a:r>
            <a:r>
              <a:rPr lang="zh-CN" altLang="en-US" sz="1400">
                <a:ea typeface="宋体" pitchFamily="2" charset="-122"/>
              </a:rPr>
              <a:t>强度关系密切）</a:t>
            </a:r>
            <a:endParaRPr lang="zh-CN" altLang="en-US" sz="1400">
              <a:ea typeface="宋体" pitchFamily="2" charset="-122"/>
            </a:endParaRPr>
          </a:p>
          <a:p>
            <a:pPr marL="285750" indent="-285750">
              <a:buFont typeface="Arial" panose="02080604020202020204" pitchFamily="34" charset="0"/>
              <a:buChar char="•"/>
            </a:pPr>
            <a:r>
              <a:rPr lang="zh-CN" altLang="en-US" sz="1400" b="1">
                <a:solidFill>
                  <a:srgbClr val="FF0000"/>
                </a:solidFill>
                <a:ea typeface="宋体" pitchFamily="2" charset="-122"/>
              </a:rPr>
              <a:t>本文的解释机制</a:t>
            </a:r>
            <a:r>
              <a:rPr lang="zh-CN" altLang="en-US" sz="1400">
                <a:ea typeface="宋体" pitchFamily="2" charset="-122"/>
              </a:rPr>
              <a:t>：当自旋流的磁矩方向与</a:t>
            </a:r>
            <a:r>
              <a:rPr lang="en-US" altLang="zh-CN" sz="1400">
                <a:ea typeface="宋体" pitchFamily="2" charset="-122"/>
              </a:rPr>
              <a:t>FMI</a:t>
            </a:r>
            <a:r>
              <a:rPr lang="zh-CN" altLang="en-US" sz="1400">
                <a:ea typeface="宋体" pitchFamily="2" charset="-122"/>
              </a:rPr>
              <a:t>的磁矩方向从反平行谈到平行时，非对称的</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产生、湮灭过程导致自旋流反射率的改变。</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比可以用外场，温度，电流密度，</a:t>
            </a:r>
            <a:r>
              <a:rPr lang="en-US" altLang="zh-CN" sz="1400">
                <a:ea typeface="宋体" pitchFamily="2" charset="-122"/>
              </a:rPr>
              <a:t>YIG</a:t>
            </a:r>
            <a:r>
              <a:rPr lang="zh-CN" altLang="en-US" sz="1400">
                <a:ea typeface="宋体" pitchFamily="2" charset="-122"/>
              </a:rPr>
              <a:t>厚度来控制</a:t>
            </a:r>
            <a:endParaRPr lang="zh-CN" altLang="en-US" sz="1400">
              <a:ea typeface="宋体" pitchFamily="2" charset="-122"/>
            </a:endParaRPr>
          </a:p>
        </p:txBody>
      </p:sp>
      <p:sp>
        <p:nvSpPr>
          <p:cNvPr id="6" name="文本框 5"/>
          <p:cNvSpPr txBox="true"/>
          <p:nvPr/>
        </p:nvSpPr>
        <p:spPr>
          <a:xfrm>
            <a:off x="564515" y="45720"/>
            <a:ext cx="6431280" cy="396240"/>
          </a:xfrm>
          <a:prstGeom prst="rect">
            <a:avLst/>
          </a:prstGeom>
          <a:noFill/>
        </p:spPr>
        <p:txBody>
          <a:bodyPr wrap="none" rtlCol="0">
            <a:spAutoFit/>
          </a:bodyPr>
          <a:p>
            <a:r>
              <a:rPr lang="zh-CN" altLang="en-US" sz="2000" dirty="0">
                <a:latin typeface="+mj-lt"/>
                <a:ea typeface="宋体" pitchFamily="2" charset="-122"/>
              </a:rPr>
              <a:t>重金属</a:t>
            </a:r>
            <a:r>
              <a:rPr lang="en-US" altLang="zh-CN" sz="2000" dirty="0">
                <a:latin typeface="+mj-lt"/>
                <a:ea typeface="宋体" pitchFamily="2" charset="-122"/>
              </a:rPr>
              <a:t>/铁磁绝缘</a:t>
            </a:r>
            <a:r>
              <a:rPr lang="zh-CN" altLang="en-US" sz="2000" dirty="0">
                <a:latin typeface="+mj-lt"/>
                <a:ea typeface="宋体" pitchFamily="2" charset="-122"/>
              </a:rPr>
              <a:t>体双层膜中单向的</a:t>
            </a:r>
            <a:r>
              <a:rPr lang="en-US" altLang="zh-CN" sz="2000" dirty="0">
                <a:latin typeface="+mj-lt"/>
                <a:ea typeface="宋体" pitchFamily="2" charset="-122"/>
              </a:rPr>
              <a:t>magnon自旋Hall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9" name="Text Box 1"/>
          <p:cNvSpPr txBox="true"/>
          <p:nvPr/>
        </p:nvSpPr>
        <p:spPr>
          <a:xfrm>
            <a:off x="4968240" y="401320"/>
            <a:ext cx="2101850" cy="274320"/>
          </a:xfrm>
          <a:prstGeom prst="rect">
            <a:avLst/>
          </a:prstGeom>
          <a:noFill/>
        </p:spPr>
        <p:txBody>
          <a:bodyPr wrap="square" rtlCol="0">
            <a:spAutoFit/>
          </a:bodyPr>
          <a:p>
            <a:r>
              <a:rPr lang="en-US" altLang="en-US" sz="1200"/>
              <a:t>PRL 127, 207206 (2021)</a:t>
            </a:r>
            <a:endParaRPr lang="en-US" altLang="en-US" sz="1200"/>
          </a:p>
        </p:txBody>
      </p:sp>
      <p:pic>
        <p:nvPicPr>
          <p:cNvPr id="2" name="Picture 1" descr="1"/>
          <p:cNvPicPr>
            <a:picLocks noChangeAspect="true"/>
          </p:cNvPicPr>
          <p:nvPr/>
        </p:nvPicPr>
        <p:blipFill>
          <a:blip r:embed="rId1"/>
          <a:stretch>
            <a:fillRect/>
          </a:stretch>
        </p:blipFill>
        <p:spPr>
          <a:xfrm>
            <a:off x="90805" y="4041140"/>
            <a:ext cx="3835400" cy="1189355"/>
          </a:xfrm>
          <a:prstGeom prst="rect">
            <a:avLst/>
          </a:prstGeom>
        </p:spPr>
      </p:pic>
      <p:sp>
        <p:nvSpPr>
          <p:cNvPr id="3" name="Text Box 2"/>
          <p:cNvSpPr txBox="true"/>
          <p:nvPr/>
        </p:nvSpPr>
        <p:spPr>
          <a:xfrm>
            <a:off x="278765" y="5187950"/>
            <a:ext cx="331343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点是实验数据，实线理论公式的预测</a:t>
            </a:r>
            <a:endParaRPr lang="zh-CN" altLang="en-US" sz="1400">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4313555" y="3998595"/>
            <a:ext cx="3155950" cy="1189355"/>
          </a:xfrm>
          <a:prstGeom prst="rect">
            <a:avLst/>
          </a:prstGeom>
        </p:spPr>
      </p:pic>
      <p:sp>
        <p:nvSpPr>
          <p:cNvPr id="7" name="Text Box 6"/>
          <p:cNvSpPr txBox="true"/>
          <p:nvPr/>
        </p:nvSpPr>
        <p:spPr>
          <a:xfrm>
            <a:off x="4313555" y="5123180"/>
            <a:ext cx="294767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点是实验数据，实线是</a:t>
            </a:r>
            <a:r>
              <a:rPr lang="en-US" altLang="zh-CN" sz="1400">
                <a:ea typeface="宋体" pitchFamily="2" charset="-122"/>
              </a:rPr>
              <a:t>LLG</a:t>
            </a:r>
            <a:r>
              <a:rPr lang="zh-CN" altLang="en-US" sz="1400">
                <a:ea typeface="宋体" pitchFamily="2" charset="-122"/>
              </a:rPr>
              <a:t>模拟</a:t>
            </a:r>
            <a:endParaRPr lang="zh-CN" altLang="en-US" sz="1400">
              <a:ea typeface="宋体"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75867" y="107516"/>
            <a:ext cx="5008880" cy="398780"/>
          </a:xfrm>
          <a:prstGeom prst="rect">
            <a:avLst/>
          </a:prstGeom>
          <a:noFill/>
        </p:spPr>
        <p:txBody>
          <a:bodyPr wrap="none" rtlCol="0">
            <a:spAutoFit/>
          </a:bodyPr>
          <a:p>
            <a:r>
              <a:rPr lang="zh-CN" sz="2000" dirty="0">
                <a:latin typeface="+mj-lt"/>
                <a:ea typeface="宋体" pitchFamily="2" charset="-122"/>
              </a:rPr>
              <a:t>铁磁</a:t>
            </a:r>
            <a:r>
              <a:rPr lang="en-US" altLang="zh-CN" sz="2000" dirty="0">
                <a:latin typeface="+mj-lt"/>
                <a:ea typeface="宋体" pitchFamily="2" charset="-122"/>
              </a:rPr>
              <a:t>/</a:t>
            </a:r>
            <a:r>
              <a:rPr lang="zh-CN" altLang="en-US" sz="2000" dirty="0">
                <a:latin typeface="+mj-lt"/>
                <a:ea typeface="宋体" pitchFamily="2" charset="-122"/>
              </a:rPr>
              <a:t>正常金属双层膜中的单向自旋</a:t>
            </a:r>
            <a:r>
              <a:rPr lang="en-US" altLang="zh-CN" sz="2000" dirty="0">
                <a:latin typeface="+mj-lt"/>
                <a:ea typeface="宋体" pitchFamily="2" charset="-122"/>
              </a:rPr>
              <a:t>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4" name="Text Box 3"/>
          <p:cNvSpPr txBox="true"/>
          <p:nvPr/>
        </p:nvSpPr>
        <p:spPr>
          <a:xfrm>
            <a:off x="89535" y="717550"/>
            <a:ext cx="727138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磁阻效应通常不随磁化方向的改变而改变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非中心对称的导体中，非线性电阻项导致电流依赖于偏压的二次方，磁化强度的一次方</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这些条件可以在双层膜结构中实现（当反转电流的极化方向或者磁化方向时，</a:t>
            </a:r>
            <a:r>
              <a:rPr lang="en-US" altLang="zh-CN" sz="1400">
                <a:ea typeface="宋体" pitchFamily="2" charset="-122"/>
              </a:rPr>
              <a:t>Ta/Co</a:t>
            </a:r>
            <a:r>
              <a:rPr lang="zh-CN" altLang="en-US" sz="1400">
                <a:ea typeface="宋体" pitchFamily="2" charset="-122"/>
              </a:rPr>
              <a:t>和</a:t>
            </a:r>
            <a:r>
              <a:rPr lang="en-US" altLang="zh-CN" sz="1400">
                <a:ea typeface="宋体" pitchFamily="2" charset="-122"/>
              </a:rPr>
              <a:t>Pt/Co</a:t>
            </a:r>
            <a:r>
              <a:rPr lang="zh-CN" altLang="en-US" sz="1400">
                <a:ea typeface="宋体" pitchFamily="2" charset="-122"/>
              </a:rPr>
              <a:t>结构的电阻改变）</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Nat. Phys. 11, 570 (2015)</a:t>
            </a:r>
            <a:endParaRPr lang="en-US" altLang="en-US" sz="1200"/>
          </a:p>
        </p:txBody>
      </p:sp>
      <p:pic>
        <p:nvPicPr>
          <p:cNvPr id="3" name="Picture 2" descr="1"/>
          <p:cNvPicPr>
            <a:picLocks noChangeAspect="true"/>
          </p:cNvPicPr>
          <p:nvPr/>
        </p:nvPicPr>
        <p:blipFill>
          <a:blip r:embed="rId1"/>
          <a:stretch>
            <a:fillRect/>
          </a:stretch>
        </p:blipFill>
        <p:spPr>
          <a:xfrm>
            <a:off x="251460" y="1741805"/>
            <a:ext cx="7056755" cy="2037080"/>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08912" y="122121"/>
            <a:ext cx="4543425" cy="398780"/>
          </a:xfrm>
          <a:prstGeom prst="rect">
            <a:avLst/>
          </a:prstGeom>
          <a:noFill/>
        </p:spPr>
        <p:txBody>
          <a:bodyPr wrap="none" rtlCol="0">
            <a:spAutoFit/>
          </a:bodyPr>
          <a:p>
            <a:r>
              <a:rPr lang="zh-CN" sz="2000" dirty="0">
                <a:latin typeface="+mj-lt"/>
                <a:ea typeface="宋体" pitchFamily="2" charset="-122"/>
              </a:rPr>
              <a:t>三重</a:t>
            </a:r>
            <a:r>
              <a:rPr lang="en-US" altLang="zh-CN" sz="2000" dirty="0">
                <a:latin typeface="+mj-lt"/>
                <a:ea typeface="宋体" pitchFamily="2" charset="-122"/>
              </a:rPr>
              <a:t>Cooper</a:t>
            </a:r>
            <a:r>
              <a:rPr lang="zh-CN" altLang="en-US" sz="2000" dirty="0">
                <a:latin typeface="+mj-lt"/>
                <a:ea typeface="宋体" pitchFamily="2" charset="-122"/>
              </a:rPr>
              <a:t>对超流诱导的</a:t>
            </a:r>
            <a:r>
              <a:rPr lang="en-US" altLang="zh-CN" sz="2000" dirty="0">
                <a:latin typeface="+mj-lt"/>
                <a:ea typeface="宋体" pitchFamily="2" charset="-122"/>
              </a:rPr>
              <a:t>m</a:t>
            </a:r>
            <a:r>
              <a:rPr lang="en-US" altLang="en-US" sz="2000" dirty="0">
                <a:latin typeface="+mj-lt"/>
                <a:ea typeface="宋体" pitchFamily="2" charset="-122"/>
              </a:rPr>
              <a:t>agnon</a:t>
            </a:r>
            <a:r>
              <a:rPr lang="zh-CN" altLang="en-US" sz="2000" dirty="0">
                <a:latin typeface="+mj-lt"/>
                <a:ea typeface="宋体" pitchFamily="2" charset="-122"/>
              </a:rPr>
              <a:t>自旋流</a:t>
            </a:r>
            <a:endParaRPr lang="zh-CN" altLang="en-US" sz="2000" dirty="0">
              <a:latin typeface="+mj-lt"/>
              <a:ea typeface="宋体" pitchFamily="2" charset="-122"/>
            </a:endParaRPr>
          </a:p>
        </p:txBody>
      </p:sp>
      <p:sp>
        <p:nvSpPr>
          <p:cNvPr id="4" name="Text Box 3"/>
          <p:cNvSpPr txBox="true"/>
          <p:nvPr/>
        </p:nvSpPr>
        <p:spPr>
          <a:xfrm>
            <a:off x="89535" y="717550"/>
            <a:ext cx="7434580" cy="1168400"/>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铁磁绝缘体与超导界面处，两个材料的自旋存在耦合</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当由三重</a:t>
            </a:r>
            <a:r>
              <a:rPr lang="en-US" altLang="zh-CN" sz="1400">
                <a:ea typeface="宋体" pitchFamily="2" charset="-122"/>
              </a:rPr>
              <a:t>Cooper</a:t>
            </a:r>
            <a:r>
              <a:rPr lang="zh-CN" altLang="en-US" sz="1400">
                <a:ea typeface="宋体" pitchFamily="2" charset="-122"/>
              </a:rPr>
              <a:t>对荷载的超流流过超导体时，在邻近的铁磁绝缘体中诱导出</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自旋流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此效应由与铁磁体绝缘体极化方向相同的</a:t>
            </a:r>
            <a:r>
              <a:rPr lang="en-US" altLang="zh-CN" sz="1400">
                <a:ea typeface="宋体" pitchFamily="2" charset="-122"/>
              </a:rPr>
              <a:t>Cooper</a:t>
            </a:r>
            <a:r>
              <a:rPr lang="zh-CN" altLang="en-US" sz="1400">
                <a:ea typeface="宋体" pitchFamily="2" charset="-122"/>
              </a:rPr>
              <a:t>对主宰</a:t>
            </a:r>
            <a:endParaRPr lang="zh-CN" altLang="en-US" sz="1400">
              <a:ea typeface="宋体" pitchFamily="2" charset="-122"/>
            </a:endParaRPr>
          </a:p>
          <a:p>
            <a:pPr marL="285750" indent="-285750">
              <a:buFont typeface="Arial" panose="02080604020202020204" pitchFamily="34" charset="0"/>
              <a:buChar char="•"/>
            </a:pPr>
            <a:r>
              <a:rPr lang="zh-CN" altLang="en-US" sz="1400">
                <a:solidFill>
                  <a:srgbClr val="FF0000"/>
                </a:solidFill>
                <a:ea typeface="宋体" pitchFamily="2" charset="-122"/>
              </a:rPr>
              <a:t>本文发现了</a:t>
            </a:r>
            <a:r>
              <a:rPr lang="en-US" altLang="zh-CN" sz="1400">
                <a:solidFill>
                  <a:srgbClr val="FF0000"/>
                </a:solidFill>
                <a:ea typeface="宋体" pitchFamily="2" charset="-122"/>
              </a:rPr>
              <a:t>Cooper</a:t>
            </a:r>
            <a:r>
              <a:rPr lang="zh-CN" altLang="en-US" sz="1400">
                <a:solidFill>
                  <a:srgbClr val="FF0000"/>
                </a:solidFill>
                <a:ea typeface="宋体" pitchFamily="2" charset="-122"/>
              </a:rPr>
              <a:t>对超流与</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自旋流相转化的一种方法</a:t>
            </a:r>
            <a:endParaRPr lang="zh-CN" altLang="en-US" sz="1400">
              <a:solidFill>
                <a:srgbClr val="FF0000"/>
              </a:solidFill>
              <a:ea typeface="宋体" pitchFamily="2" charset="-122"/>
            </a:endParaRPr>
          </a:p>
          <a:p>
            <a:pPr marL="285750" indent="-285750">
              <a:buFont typeface="Arial" panose="02080604020202020204" pitchFamily="34" charset="0"/>
              <a:buChar char="•"/>
            </a:pPr>
            <a:r>
              <a:rPr lang="zh-CN" altLang="en-US" sz="1400">
                <a:ea typeface="宋体" pitchFamily="2" charset="-122"/>
              </a:rPr>
              <a:t>两个流耦合的条件：只要求</a:t>
            </a:r>
            <a:r>
              <a:rPr lang="en-US" altLang="zh-CN" sz="1400">
                <a:ea typeface="宋体" pitchFamily="2" charset="-122"/>
              </a:rPr>
              <a:t>Cooper</a:t>
            </a:r>
            <a:r>
              <a:rPr lang="zh-CN" altLang="en-US" sz="1400">
                <a:ea typeface="宋体" pitchFamily="2" charset="-122"/>
              </a:rPr>
              <a:t>对在铁磁体的易轴方向携带净自旋</a:t>
            </a:r>
            <a:endParaRPr lang="zh-CN" altLang="en-US" sz="1400">
              <a:ea typeface="宋体" pitchFamily="2" charset="-122"/>
            </a:endParaRPr>
          </a:p>
        </p:txBody>
      </p:sp>
      <p:sp>
        <p:nvSpPr>
          <p:cNvPr id="2" name="Text Box 1"/>
          <p:cNvSpPr txBox="true"/>
          <p:nvPr/>
        </p:nvSpPr>
        <p:spPr>
          <a:xfrm>
            <a:off x="5632450" y="441960"/>
            <a:ext cx="1805305" cy="275590"/>
          </a:xfrm>
          <a:prstGeom prst="rect">
            <a:avLst/>
          </a:prstGeom>
          <a:noFill/>
        </p:spPr>
        <p:txBody>
          <a:bodyPr wrap="square" rtlCol="0">
            <a:spAutoFit/>
          </a:bodyPr>
          <a:p>
            <a:r>
              <a:rPr lang="en-US" altLang="en-US" sz="1200"/>
              <a:t>PRL 127, 207001 (2021)</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89535" y="1809750"/>
            <a:ext cx="3430905" cy="1406525"/>
          </a:xfrm>
          <a:prstGeom prst="rect">
            <a:avLst/>
          </a:prstGeom>
        </p:spPr>
      </p:pic>
      <p:sp>
        <p:nvSpPr>
          <p:cNvPr id="5" name="Text Box 4"/>
          <p:cNvSpPr txBox="true"/>
          <p:nvPr/>
        </p:nvSpPr>
        <p:spPr>
          <a:xfrm>
            <a:off x="89535" y="3145155"/>
            <a:ext cx="7434580" cy="30670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耦合只发生在界面处，系统分为两个平移不变的</a:t>
            </a:r>
            <a:r>
              <a:rPr lang="en-US" altLang="zh-CN" sz="1400">
                <a:ea typeface="宋体" pitchFamily="2" charset="-122"/>
              </a:rPr>
              <a:t>2D</a:t>
            </a:r>
            <a:r>
              <a:rPr lang="zh-CN" altLang="en-US" sz="1400">
                <a:ea typeface="宋体" pitchFamily="2" charset="-122"/>
              </a:rPr>
              <a:t>平面，</a:t>
            </a:r>
            <a:r>
              <a:rPr lang="en-US" altLang="zh-CN" sz="1400">
                <a:ea typeface="宋体" pitchFamily="2" charset="-122"/>
              </a:rPr>
              <a:t>H</a:t>
            </a:r>
            <a:r>
              <a:rPr lang="zh-CN" altLang="en-US" sz="1400">
                <a:ea typeface="宋体" pitchFamily="2" charset="-122"/>
              </a:rPr>
              <a:t>可以写在动量空间</a:t>
            </a:r>
            <a:r>
              <a:rPr lang="en-US" altLang="zh-CN" sz="1400">
                <a:ea typeface="宋体" pitchFamily="2" charset="-122"/>
              </a:rPr>
              <a:t> [51]</a:t>
            </a:r>
            <a:endParaRPr lang="en-US" altLang="zh-CN" sz="1400">
              <a:ea typeface="宋体" pitchFamily="2" charset="-122"/>
            </a:endParaRPr>
          </a:p>
        </p:txBody>
      </p:sp>
      <p:pic>
        <p:nvPicPr>
          <p:cNvPr id="6" name="Picture 5" descr="1"/>
          <p:cNvPicPr>
            <a:picLocks noChangeAspect="true"/>
          </p:cNvPicPr>
          <p:nvPr/>
        </p:nvPicPr>
        <p:blipFill>
          <a:blip r:embed="rId2"/>
          <a:stretch>
            <a:fillRect/>
          </a:stretch>
        </p:blipFill>
        <p:spPr>
          <a:xfrm>
            <a:off x="3749675" y="1885950"/>
            <a:ext cx="3309620" cy="426085"/>
          </a:xfrm>
          <a:prstGeom prst="rect">
            <a:avLst/>
          </a:prstGeom>
        </p:spPr>
      </p:pic>
      <p:pic>
        <p:nvPicPr>
          <p:cNvPr id="7" name="Picture 6" descr="/home/ligy/Pictures/1.png1"/>
          <p:cNvPicPr>
            <a:picLocks noChangeAspect="true"/>
          </p:cNvPicPr>
          <p:nvPr/>
        </p:nvPicPr>
        <p:blipFill>
          <a:blip r:embed="rId3"/>
          <a:srcRect/>
          <a:stretch>
            <a:fillRect/>
          </a:stretch>
        </p:blipFill>
        <p:spPr>
          <a:xfrm>
            <a:off x="3749675" y="2416810"/>
            <a:ext cx="3279775" cy="342900"/>
          </a:xfrm>
          <a:prstGeom prst="rect">
            <a:avLst/>
          </a:prstGeom>
        </p:spPr>
      </p:pic>
      <p:pic>
        <p:nvPicPr>
          <p:cNvPr id="8" name="Picture 7" descr="/home/ligy/Pictures/1.png1"/>
          <p:cNvPicPr>
            <a:picLocks noChangeAspect="true"/>
          </p:cNvPicPr>
          <p:nvPr/>
        </p:nvPicPr>
        <p:blipFill>
          <a:blip r:embed="rId4"/>
          <a:srcRect/>
          <a:stretch>
            <a:fillRect/>
          </a:stretch>
        </p:blipFill>
        <p:spPr>
          <a:xfrm>
            <a:off x="3749675" y="2759710"/>
            <a:ext cx="3021965" cy="385445"/>
          </a:xfrm>
          <a:prstGeom prst="rect">
            <a:avLst/>
          </a:prstGeom>
        </p:spPr>
      </p:pic>
      <p:pic>
        <p:nvPicPr>
          <p:cNvPr id="9" name="Picture 8" descr="/home/ligy/Pictures/1.png1"/>
          <p:cNvPicPr>
            <a:picLocks noChangeAspect="true"/>
          </p:cNvPicPr>
          <p:nvPr/>
        </p:nvPicPr>
        <p:blipFill>
          <a:blip r:embed="rId5"/>
          <a:srcRect/>
          <a:stretch>
            <a:fillRect/>
          </a:stretch>
        </p:blipFill>
        <p:spPr>
          <a:xfrm>
            <a:off x="339090" y="3451860"/>
            <a:ext cx="1513840" cy="253365"/>
          </a:xfrm>
          <a:prstGeom prst="rect">
            <a:avLst/>
          </a:prstGeom>
        </p:spPr>
      </p:pic>
      <p:pic>
        <p:nvPicPr>
          <p:cNvPr id="10" name="Picture 9" descr="/home/ligy/Pictures/1.png1"/>
          <p:cNvPicPr>
            <a:picLocks noChangeAspect="true"/>
          </p:cNvPicPr>
          <p:nvPr/>
        </p:nvPicPr>
        <p:blipFill>
          <a:blip r:embed="rId6"/>
          <a:srcRect/>
          <a:stretch>
            <a:fillRect/>
          </a:stretch>
        </p:blipFill>
        <p:spPr>
          <a:xfrm>
            <a:off x="3399790" y="3491865"/>
            <a:ext cx="1802130" cy="266700"/>
          </a:xfrm>
          <a:prstGeom prst="rect">
            <a:avLst/>
          </a:prstGeom>
        </p:spPr>
      </p:pic>
      <p:sp>
        <p:nvSpPr>
          <p:cNvPr id="11" name="Text Box 10"/>
          <p:cNvSpPr txBox="true"/>
          <p:nvPr/>
        </p:nvSpPr>
        <p:spPr>
          <a:xfrm>
            <a:off x="1946275" y="3451860"/>
            <a:ext cx="1586230" cy="306705"/>
          </a:xfrm>
          <a:prstGeom prst="rect">
            <a:avLst/>
          </a:prstGeom>
          <a:noFill/>
        </p:spPr>
        <p:txBody>
          <a:bodyPr wrap="square" rtlCol="0">
            <a:spAutoFit/>
          </a:bodyPr>
          <a:p>
            <a:r>
              <a:rPr lang="zh-CN" altLang="en-US" sz="1400">
                <a:ea typeface="宋体" pitchFamily="2" charset="-122"/>
              </a:rPr>
              <a:t>经过</a:t>
            </a:r>
            <a:r>
              <a:rPr lang="en-US" altLang="zh-CN" sz="1400">
                <a:ea typeface="宋体" pitchFamily="2" charset="-122"/>
              </a:rPr>
              <a:t>HP</a:t>
            </a:r>
            <a:r>
              <a:rPr lang="zh-CN" altLang="en-US" sz="1400">
                <a:ea typeface="宋体" pitchFamily="2" charset="-122"/>
              </a:rPr>
              <a:t>变换成为</a:t>
            </a:r>
            <a:endParaRPr lang="zh-CN" altLang="en-US" sz="1400">
              <a:ea typeface="宋体" pitchFamily="2" charset="-122"/>
            </a:endParaRPr>
          </a:p>
        </p:txBody>
      </p:sp>
      <p:pic>
        <p:nvPicPr>
          <p:cNvPr id="12" name="Picture 11" descr="1"/>
          <p:cNvPicPr>
            <a:picLocks noChangeAspect="true"/>
          </p:cNvPicPr>
          <p:nvPr/>
        </p:nvPicPr>
        <p:blipFill>
          <a:blip r:embed="rId7"/>
          <a:stretch>
            <a:fillRect/>
          </a:stretch>
        </p:blipFill>
        <p:spPr>
          <a:xfrm>
            <a:off x="1946275" y="3843655"/>
            <a:ext cx="3110865" cy="1729740"/>
          </a:xfrm>
          <a:prstGeom prst="rect">
            <a:avLst/>
          </a:prstGeo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383665"/>
          </a:xfrm>
          <a:prstGeom prst="rect">
            <a:avLst/>
          </a:prstGeom>
          <a:noFill/>
        </p:spPr>
        <p:txBody>
          <a:bodyPr wrap="square" rtlCol="0">
            <a:spAutoFit/>
          </a:bodyPr>
          <a:p>
            <a:pPr marL="285750" indent="-285750">
              <a:buFont typeface="Arial" panose="02080604020202020204" pitchFamily="34" charset="0"/>
              <a:buChar char="•"/>
            </a:pPr>
            <a:r>
              <a:rPr lang="zh-CN" altLang="en-US" sz="1200">
                <a:ea typeface="宋体" pitchFamily="2" charset="-122"/>
              </a:rPr>
              <a:t>磁</a:t>
            </a:r>
            <a:r>
              <a:rPr lang="en-US" altLang="zh-CN" sz="1200">
                <a:ea typeface="宋体" pitchFamily="2" charset="-122"/>
              </a:rPr>
              <a:t>sk</a:t>
            </a:r>
            <a:r>
              <a:rPr lang="zh-CN" altLang="en-US" sz="1200">
                <a:ea typeface="宋体" pitchFamily="2" charset="-122"/>
              </a:rPr>
              <a:t>的实空间拓会导致</a:t>
            </a:r>
            <a:r>
              <a:rPr lang="zh-CN" altLang="en-US" sz="1200">
                <a:solidFill>
                  <a:srgbClr val="FF0000"/>
                </a:solidFill>
                <a:ea typeface="宋体" pitchFamily="2" charset="-122"/>
              </a:rPr>
              <a:t>自旋结构的</a:t>
            </a:r>
            <a:r>
              <a:rPr lang="en-US" altLang="zh-CN" sz="1200">
                <a:solidFill>
                  <a:srgbClr val="FF0000"/>
                </a:solidFill>
                <a:ea typeface="宋体" pitchFamily="2" charset="-122"/>
              </a:rPr>
              <a:t>skyrmion Hall效应</a:t>
            </a:r>
            <a:r>
              <a:rPr lang="zh-CN" altLang="en-US" sz="1200">
                <a:ea typeface="宋体" pitchFamily="2" charset="-122"/>
              </a:rPr>
              <a:t>，</a:t>
            </a:r>
            <a:r>
              <a:rPr lang="zh-CN" altLang="en-US" sz="1400">
                <a:solidFill>
                  <a:srgbClr val="FF0000"/>
                </a:solidFill>
                <a:ea typeface="宋体" pitchFamily="2" charset="-122"/>
              </a:rPr>
              <a:t>电子的拓扑</a:t>
            </a:r>
            <a:r>
              <a:rPr lang="en-US" altLang="zh-CN" sz="1400">
                <a:solidFill>
                  <a:srgbClr val="FF0000"/>
                </a:solidFill>
                <a:ea typeface="宋体" pitchFamily="2" charset="-122"/>
              </a:rPr>
              <a:t>Hall效应</a:t>
            </a:r>
            <a:r>
              <a:rPr lang="zh-CN" altLang="en-US" sz="1400">
                <a:solidFill>
                  <a:srgbClr val="FF0000"/>
                </a:solidFill>
                <a:ea typeface="宋体" pitchFamily="2" charset="-122"/>
              </a:rPr>
              <a:t>，及稳定性</a:t>
            </a:r>
            <a:endParaRPr lang="zh-CN" altLang="en-US" sz="1400">
              <a:solidFill>
                <a:schemeClr val="accent2"/>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由于sk在的电流驱动下的运动模式等缺点，还没有在自旋电子器件中得到应用</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本文重点：近年来其他拓扑自旋结构中的研究趋势</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拓扑</a:t>
            </a:r>
            <a:r>
              <a:rPr lang="en-US" altLang="zh-CN" sz="1400">
                <a:solidFill>
                  <a:schemeClr val="tx1"/>
                </a:solidFill>
                <a:ea typeface="宋体" pitchFamily="2" charset="-122"/>
              </a:rPr>
              <a:t>Hall效应</a:t>
            </a:r>
            <a:r>
              <a:rPr lang="zh-CN" altLang="en-US" sz="1400">
                <a:solidFill>
                  <a:schemeClr val="tx1"/>
                </a:solidFill>
                <a:ea typeface="宋体" pitchFamily="2" charset="-122"/>
              </a:rPr>
              <a:t>：非平庸拓扑自旋结构对电子的</a:t>
            </a:r>
            <a:r>
              <a:rPr lang="en-US" altLang="zh-CN" sz="1400">
                <a:solidFill>
                  <a:schemeClr val="tx1"/>
                </a:solidFill>
                <a:ea typeface="宋体" pitchFamily="2" charset="-122"/>
              </a:rPr>
              <a:t>Hall效应</a:t>
            </a:r>
            <a:r>
              <a:rPr lang="zh-CN" altLang="en-US" sz="1400">
                <a:solidFill>
                  <a:schemeClr val="tx1"/>
                </a:solidFill>
                <a:ea typeface="宋体" pitchFamily="2" charset="-122"/>
              </a:rPr>
              <a:t>的额外贡献（可用于sk探测）</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skyrmion Hall</a:t>
            </a:r>
            <a:r>
              <a:rPr lang="en-US" altLang="zh-CN" sz="1400">
                <a:solidFill>
                  <a:schemeClr val="tx1"/>
                </a:solidFill>
                <a:ea typeface="宋体" pitchFamily="2" charset="-122"/>
              </a:rPr>
              <a:t>效应：当被电流驱动时，sk发生横向偏转（sk消失，导致无法应用）</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其他sk的综述文章 [49, 50, 51, 52, 53, 54, 55, 56, 57]</a:t>
            </a:r>
            <a:endParaRPr lang="en-US" altLang="zh-CN" sz="1400">
              <a:solidFill>
                <a:schemeClr val="tx1"/>
              </a:solidFill>
              <a:ea typeface="宋体" pitchFamily="2" charset="-122"/>
            </a:endParaRPr>
          </a:p>
        </p:txBody>
      </p:sp>
      <p:pic>
        <p:nvPicPr>
          <p:cNvPr id="3" name="Picture 2" descr="1"/>
          <p:cNvPicPr>
            <a:picLocks noChangeAspect="true"/>
          </p:cNvPicPr>
          <p:nvPr/>
        </p:nvPicPr>
        <p:blipFill>
          <a:blip r:embed="rId1"/>
          <a:stretch>
            <a:fillRect/>
          </a:stretch>
        </p:blipFill>
        <p:spPr>
          <a:xfrm>
            <a:off x="1096645" y="1995805"/>
            <a:ext cx="1303020" cy="393065"/>
          </a:xfrm>
          <a:prstGeom prst="rect">
            <a:avLst/>
          </a:prstGeom>
        </p:spPr>
      </p:pic>
      <p:pic>
        <p:nvPicPr>
          <p:cNvPr id="4" name="Picture 3" descr="/home/ligy/Pictures/1.png1"/>
          <p:cNvPicPr>
            <a:picLocks noChangeAspect="true"/>
          </p:cNvPicPr>
          <p:nvPr/>
        </p:nvPicPr>
        <p:blipFill>
          <a:blip r:embed="rId2"/>
          <a:srcRect/>
          <a:stretch>
            <a:fillRect/>
          </a:stretch>
        </p:blipFill>
        <p:spPr>
          <a:xfrm>
            <a:off x="2654935" y="1967230"/>
            <a:ext cx="2251075" cy="421640"/>
          </a:xfrm>
          <a:prstGeom prst="rect">
            <a:avLst/>
          </a:prstGeom>
        </p:spPr>
      </p:pic>
      <p:pic>
        <p:nvPicPr>
          <p:cNvPr id="5" name="Picture 4" descr="/home/ligy/Pictures/1.png1"/>
          <p:cNvPicPr>
            <a:picLocks noChangeAspect="true"/>
          </p:cNvPicPr>
          <p:nvPr/>
        </p:nvPicPr>
        <p:blipFill>
          <a:blip r:embed="rId3"/>
          <a:srcRect/>
          <a:stretch>
            <a:fillRect/>
          </a:stretch>
        </p:blipFill>
        <p:spPr>
          <a:xfrm>
            <a:off x="1096645" y="2388870"/>
            <a:ext cx="1787525" cy="233680"/>
          </a:xfrm>
          <a:prstGeom prst="rect">
            <a:avLst/>
          </a:prstGeom>
        </p:spPr>
      </p:pic>
      <p:pic>
        <p:nvPicPr>
          <p:cNvPr id="6" name="Picture 5" descr="/home/ligy/Pictures/1.png1"/>
          <p:cNvPicPr>
            <a:picLocks noChangeAspect="true"/>
          </p:cNvPicPr>
          <p:nvPr/>
        </p:nvPicPr>
        <p:blipFill>
          <a:blip r:embed="rId4"/>
          <a:srcRect/>
          <a:stretch>
            <a:fillRect/>
          </a:stretch>
        </p:blipFill>
        <p:spPr>
          <a:xfrm>
            <a:off x="3239453" y="2388870"/>
            <a:ext cx="822960" cy="233680"/>
          </a:xfrm>
          <a:prstGeom prst="rect">
            <a:avLst/>
          </a:prstGeom>
        </p:spPr>
      </p:pic>
      <p:sp>
        <p:nvSpPr>
          <p:cNvPr id="7" name="Text Box 6"/>
          <p:cNvSpPr txBox="true"/>
          <p:nvPr/>
        </p:nvSpPr>
        <p:spPr>
          <a:xfrm>
            <a:off x="123825" y="2024380"/>
            <a:ext cx="894080" cy="306705"/>
          </a:xfrm>
          <a:prstGeom prst="rect">
            <a:avLst/>
          </a:prstGeom>
          <a:noFill/>
        </p:spPr>
        <p:txBody>
          <a:bodyPr wrap="none" rtlCol="0">
            <a:spAutoFit/>
          </a:bodyPr>
          <a:p>
            <a:r>
              <a:rPr lang="en-US" altLang="en-US" sz="1400"/>
              <a:t>拓扑电荷</a:t>
            </a:r>
            <a:endParaRPr lang="en-US" altLang="en-US" sz="1400"/>
          </a:p>
        </p:txBody>
      </p:sp>
      <p:sp>
        <p:nvSpPr>
          <p:cNvPr id="8" name="Text Box 7"/>
          <p:cNvSpPr txBox="true"/>
          <p:nvPr/>
        </p:nvSpPr>
        <p:spPr>
          <a:xfrm>
            <a:off x="69850" y="2682240"/>
            <a:ext cx="4614545" cy="737235"/>
          </a:xfrm>
          <a:prstGeom prst="rect">
            <a:avLst/>
          </a:prstGeom>
          <a:noFill/>
        </p:spPr>
        <p:txBody>
          <a:bodyPr wrap="none" rtlCol="0">
            <a:spAutoFit/>
          </a:bodyPr>
          <a:p>
            <a:pPr algn="l"/>
            <a:r>
              <a:rPr lang="en-US" altLang="en-US" sz="1400">
                <a:solidFill>
                  <a:srgbClr val="FF0000"/>
                </a:solidFill>
              </a:rPr>
              <a:t>polarity </a:t>
            </a:r>
            <a:r>
              <a:rPr lang="en-US" altLang="en-US" sz="1400"/>
              <a:t>p=1,-1;    </a:t>
            </a:r>
            <a:r>
              <a:rPr lang="en-US" altLang="en-US" sz="1400">
                <a:solidFill>
                  <a:srgbClr val="FF0000"/>
                </a:solidFill>
              </a:rPr>
              <a:t>vorticity </a:t>
            </a:r>
            <a:r>
              <a:rPr lang="en-US" altLang="en-US" sz="1400"/>
              <a:t>m=0,1,-1,2,-2;    </a:t>
            </a:r>
            <a:r>
              <a:rPr lang="en-US" altLang="en-US" sz="1400">
                <a:solidFill>
                  <a:srgbClr val="FF0000"/>
                </a:solidFill>
              </a:rPr>
              <a:t>helicity </a:t>
            </a:r>
            <a:r>
              <a:rPr lang="en-US" altLang="en-US" sz="1400"/>
              <a:t>gama;</a:t>
            </a:r>
            <a:endParaRPr lang="en-US" altLang="en-US" sz="1400"/>
          </a:p>
          <a:p>
            <a:pPr algn="l"/>
            <a:r>
              <a:rPr lang="en-US" altLang="en-US" sz="1400"/>
              <a:t>Neel sk: p=1</a:t>
            </a:r>
            <a:r>
              <a:rPr lang="en-US" altLang="en-US" sz="1400">
                <a:sym typeface="+mn-ea"/>
              </a:rPr>
              <a:t>(中心磁矩向上)</a:t>
            </a:r>
            <a:r>
              <a:rPr lang="en-US" altLang="en-US" sz="1400"/>
              <a:t>, m=1, gamma=0</a:t>
            </a:r>
            <a:endParaRPr lang="en-US" altLang="en-US" sz="1400"/>
          </a:p>
          <a:p>
            <a:pPr algn="l"/>
            <a:r>
              <a:rPr lang="en-US" altLang="en-US" sz="1400"/>
              <a:t>sk或其他磁准粒子趋向于形成晶格</a:t>
            </a:r>
            <a:endParaRPr lang="en-US" altLang="en-US" sz="1400"/>
          </a:p>
        </p:txBody>
      </p:sp>
      <p:pic>
        <p:nvPicPr>
          <p:cNvPr id="9" name="Picture 8" descr="/home/ligy/Pictures/1.png1"/>
          <p:cNvPicPr>
            <a:picLocks noChangeAspect="true"/>
          </p:cNvPicPr>
          <p:nvPr/>
        </p:nvPicPr>
        <p:blipFill>
          <a:blip r:embed="rId5"/>
          <a:srcRect/>
          <a:stretch>
            <a:fillRect/>
          </a:stretch>
        </p:blipFill>
        <p:spPr>
          <a:xfrm>
            <a:off x="5162550" y="2298065"/>
            <a:ext cx="1757045" cy="414655"/>
          </a:xfrm>
          <a:prstGeom prst="rect">
            <a:avLst/>
          </a:prstGeom>
        </p:spPr>
      </p:pic>
      <p:pic>
        <p:nvPicPr>
          <p:cNvPr id="10" name="Picture 9" descr="1"/>
          <p:cNvPicPr>
            <a:picLocks noChangeAspect="true"/>
          </p:cNvPicPr>
          <p:nvPr/>
        </p:nvPicPr>
        <p:blipFill>
          <a:blip r:embed="rId6"/>
          <a:stretch>
            <a:fillRect/>
          </a:stretch>
        </p:blipFill>
        <p:spPr>
          <a:xfrm>
            <a:off x="1449070" y="3419475"/>
            <a:ext cx="1661795" cy="476885"/>
          </a:xfrm>
          <a:prstGeom prst="rect">
            <a:avLst/>
          </a:prstGeom>
        </p:spPr>
      </p:pic>
      <p:pic>
        <p:nvPicPr>
          <p:cNvPr id="11" name="Picture 10" descr="/home/ligy/Pictures/1.png1"/>
          <p:cNvPicPr>
            <a:picLocks noChangeAspect="true"/>
          </p:cNvPicPr>
          <p:nvPr/>
        </p:nvPicPr>
        <p:blipFill>
          <a:blip r:embed="rId7"/>
          <a:srcRect/>
          <a:stretch>
            <a:fillRect/>
          </a:stretch>
        </p:blipFill>
        <p:spPr>
          <a:xfrm>
            <a:off x="4401185" y="3365500"/>
            <a:ext cx="2157095" cy="530860"/>
          </a:xfrm>
          <a:prstGeom prst="rect">
            <a:avLst/>
          </a:prstGeom>
        </p:spPr>
      </p:pic>
      <p:sp>
        <p:nvSpPr>
          <p:cNvPr id="12" name="Right Arrow 11"/>
          <p:cNvSpPr/>
          <p:nvPr/>
        </p:nvSpPr>
        <p:spPr>
          <a:xfrm>
            <a:off x="3356610" y="3580130"/>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13" name="Text Box 12"/>
          <p:cNvSpPr txBox="true"/>
          <p:nvPr/>
        </p:nvSpPr>
        <p:spPr>
          <a:xfrm>
            <a:off x="3394075" y="3325495"/>
            <a:ext cx="953770" cy="306705"/>
          </a:xfrm>
          <a:prstGeom prst="rect">
            <a:avLst/>
          </a:prstGeom>
          <a:noFill/>
        </p:spPr>
        <p:txBody>
          <a:bodyPr wrap="square" rtlCol="0">
            <a:spAutoFit/>
          </a:bodyPr>
          <a:p>
            <a:r>
              <a:rPr lang="en-US" altLang="en-US" sz="1400"/>
              <a:t>连续极限</a:t>
            </a:r>
            <a:endParaRPr lang="en-US" altLang="en-US" sz="1400"/>
          </a:p>
        </p:txBody>
      </p:sp>
      <p:sp>
        <p:nvSpPr>
          <p:cNvPr id="14" name="Text Box 13"/>
          <p:cNvSpPr txBox="true"/>
          <p:nvPr/>
        </p:nvSpPr>
        <p:spPr>
          <a:xfrm>
            <a:off x="69850" y="3950335"/>
            <a:ext cx="5161280" cy="306705"/>
          </a:xfrm>
          <a:prstGeom prst="rect">
            <a:avLst/>
          </a:prstGeom>
          <a:noFill/>
        </p:spPr>
        <p:txBody>
          <a:bodyPr wrap="none" rtlCol="0">
            <a:spAutoFit/>
          </a:bodyPr>
          <a:p>
            <a:pPr algn="l"/>
            <a:r>
              <a:rPr lang="en-US" altLang="en-US" sz="1400"/>
              <a:t>即使铁磁相的能量更低，sk也不会到达铁磁相，因为受拓扑保护</a:t>
            </a:r>
            <a:endParaRPr lang="en-US" altLang="en-US" sz="1400"/>
          </a:p>
        </p:txBody>
      </p:sp>
      <p:sp>
        <p:nvSpPr>
          <p:cNvPr id="15" name="Text Box 14"/>
          <p:cNvSpPr txBox="true"/>
          <p:nvPr/>
        </p:nvSpPr>
        <p:spPr>
          <a:xfrm>
            <a:off x="69850" y="3374390"/>
            <a:ext cx="1379220" cy="521970"/>
          </a:xfrm>
          <a:prstGeom prst="rect">
            <a:avLst/>
          </a:prstGeom>
          <a:noFill/>
        </p:spPr>
        <p:txBody>
          <a:bodyPr wrap="square" rtlCol="0">
            <a:spAutoFit/>
          </a:bodyPr>
          <a:p>
            <a:r>
              <a:rPr lang="en-US" altLang="en-US" sz="1400" b="1">
                <a:solidFill>
                  <a:srgbClr val="FF0000"/>
                </a:solidFill>
              </a:rPr>
              <a:t>0</a:t>
            </a:r>
            <a:r>
              <a:rPr lang="en-US" altLang="en-US" sz="1400"/>
              <a:t>. 磁矩间的耦合：交换作用</a:t>
            </a:r>
            <a:endParaRPr lang="en-US" altLang="en-US" sz="1400"/>
          </a:p>
        </p:txBody>
      </p:sp>
      <p:sp>
        <p:nvSpPr>
          <p:cNvPr id="16" name="Text Box 15"/>
          <p:cNvSpPr txBox="true"/>
          <p:nvPr/>
        </p:nvSpPr>
        <p:spPr>
          <a:xfrm>
            <a:off x="69850" y="4321175"/>
            <a:ext cx="795020" cy="306705"/>
          </a:xfrm>
          <a:prstGeom prst="rect">
            <a:avLst/>
          </a:prstGeom>
          <a:noFill/>
        </p:spPr>
        <p:txBody>
          <a:bodyPr wrap="square" rtlCol="0">
            <a:spAutoFit/>
          </a:bodyPr>
          <a:p>
            <a:r>
              <a:rPr lang="en-US" altLang="en-US" sz="1400" b="1">
                <a:solidFill>
                  <a:srgbClr val="FF0000"/>
                </a:solidFill>
              </a:rPr>
              <a:t>1</a:t>
            </a:r>
            <a:r>
              <a:rPr lang="en-US" altLang="en-US" sz="1400"/>
              <a:t>. DMI：</a:t>
            </a:r>
            <a:endParaRPr lang="en-US" altLang="en-US" sz="1400"/>
          </a:p>
        </p:txBody>
      </p:sp>
      <p:pic>
        <p:nvPicPr>
          <p:cNvPr id="17" name="Picture 16" descr="/home/ligy/Pictures/1.png1"/>
          <p:cNvPicPr>
            <a:picLocks noChangeAspect="true"/>
          </p:cNvPicPr>
          <p:nvPr/>
        </p:nvPicPr>
        <p:blipFill>
          <a:blip r:embed="rId8"/>
          <a:srcRect/>
          <a:stretch>
            <a:fillRect/>
          </a:stretch>
        </p:blipFill>
        <p:spPr>
          <a:xfrm>
            <a:off x="864870" y="4294188"/>
            <a:ext cx="1661795" cy="402590"/>
          </a:xfrm>
          <a:prstGeom prst="rect">
            <a:avLst/>
          </a:prstGeom>
        </p:spPr>
      </p:pic>
      <p:sp>
        <p:nvSpPr>
          <p:cNvPr id="18" name="Text Box 17"/>
          <p:cNvSpPr txBox="true"/>
          <p:nvPr/>
        </p:nvSpPr>
        <p:spPr>
          <a:xfrm>
            <a:off x="69850" y="4697095"/>
            <a:ext cx="7341870" cy="737235"/>
          </a:xfrm>
          <a:prstGeom prst="rect">
            <a:avLst/>
          </a:prstGeom>
          <a:noFill/>
        </p:spPr>
        <p:txBody>
          <a:bodyPr wrap="square" rtlCol="0">
            <a:spAutoFit/>
          </a:bodyPr>
          <a:p>
            <a:pPr marL="285750" indent="-285750" algn="l">
              <a:buFont typeface="Arial" panose="02080604020202020204" pitchFamily="34" charset="0"/>
              <a:buChar char="•"/>
            </a:pPr>
            <a:r>
              <a:rPr lang="en-US" altLang="en-US" sz="1400"/>
              <a:t>DMI是手性的，反对称的交换作用，D_ij=-D_ji。如Co/Pt界面DMI的D矢量平行于界面，垂直于Co原子的金属键，导致Neel sk</a:t>
            </a:r>
            <a:endParaRPr lang="en-US" altLang="en-US" sz="1400"/>
          </a:p>
          <a:p>
            <a:pPr marL="285750" indent="-285750" algn="l">
              <a:buFont typeface="Arial" panose="02080604020202020204" pitchFamily="34" charset="0"/>
              <a:buChar char="•"/>
            </a:pPr>
            <a:r>
              <a:rPr lang="en-US" altLang="en-US" sz="1400"/>
              <a:t>块体材料MnSi中导致Block sk</a:t>
            </a:r>
            <a:endParaRPr lang="en-US" altLang="en-US" sz="1400"/>
          </a:p>
        </p:txBody>
      </p:sp>
      <p:pic>
        <p:nvPicPr>
          <p:cNvPr id="20" name="Picture 19" descr="/home/ligy/Pictures/1.png1"/>
          <p:cNvPicPr>
            <a:picLocks noChangeAspect="true"/>
          </p:cNvPicPr>
          <p:nvPr/>
        </p:nvPicPr>
        <p:blipFill>
          <a:blip r:embed="rId9"/>
          <a:srcRect/>
          <a:stretch>
            <a:fillRect/>
          </a:stretch>
        </p:blipFill>
        <p:spPr>
          <a:xfrm>
            <a:off x="3770630" y="4208145"/>
            <a:ext cx="3733800" cy="419735"/>
          </a:xfrm>
          <a:prstGeom prst="rect">
            <a:avLst/>
          </a:prstGeom>
        </p:spPr>
      </p:pic>
      <p:sp>
        <p:nvSpPr>
          <p:cNvPr id="21" name="Right Arrow 20"/>
          <p:cNvSpPr/>
          <p:nvPr/>
        </p:nvSpPr>
        <p:spPr>
          <a:xfrm>
            <a:off x="2779395" y="4519295"/>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22" name="Text Box 21"/>
          <p:cNvSpPr txBox="true"/>
          <p:nvPr/>
        </p:nvSpPr>
        <p:spPr>
          <a:xfrm>
            <a:off x="2816860" y="4264660"/>
            <a:ext cx="953770" cy="306705"/>
          </a:xfrm>
          <a:prstGeom prst="rect">
            <a:avLst/>
          </a:prstGeom>
          <a:noFill/>
        </p:spPr>
        <p:txBody>
          <a:bodyPr wrap="square" rtlCol="0">
            <a:spAutoFit/>
          </a:bodyPr>
          <a:p>
            <a:r>
              <a:rPr lang="en-US" altLang="en-US" sz="1400"/>
              <a:t>连续极限</a:t>
            </a:r>
            <a:endParaRPr lang="en-US" altLang="en-US" sz="1400"/>
          </a:p>
        </p:txBody>
      </p:sp>
      <p:pic>
        <p:nvPicPr>
          <p:cNvPr id="24" name="Picture 23" descr="/home/ligy/Pictures/1.png1"/>
          <p:cNvPicPr>
            <a:picLocks noChangeAspect="true"/>
          </p:cNvPicPr>
          <p:nvPr/>
        </p:nvPicPr>
        <p:blipFill>
          <a:blip r:embed="rId10"/>
          <a:srcRect/>
          <a:stretch>
            <a:fillRect/>
          </a:stretch>
        </p:blipFill>
        <p:spPr>
          <a:xfrm>
            <a:off x="2915920" y="5217160"/>
            <a:ext cx="4588510" cy="398780"/>
          </a:xfrm>
          <a:prstGeom prst="rect">
            <a:avLst/>
          </a:prstGeom>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168400"/>
          </a:xfrm>
          <a:prstGeom prst="rect">
            <a:avLst/>
          </a:prstGeom>
          <a:noFill/>
        </p:spPr>
        <p:txBody>
          <a:bodyPr wrap="square" rtlCol="0">
            <a:spAutoFit/>
          </a:bodyPr>
          <a:p>
            <a:pPr indent="0">
              <a:buNone/>
            </a:pPr>
            <a:r>
              <a:rPr lang="en-US" altLang="en-US" sz="1400" b="1">
                <a:solidFill>
                  <a:srgbClr val="FF0000"/>
                </a:solidFill>
                <a:ea typeface="宋体" pitchFamily="2" charset="-122"/>
              </a:rPr>
              <a:t>2</a:t>
            </a:r>
            <a:r>
              <a:rPr lang="en-US" altLang="en-US" sz="1400">
                <a:solidFill>
                  <a:schemeClr val="tx1"/>
                </a:solidFill>
                <a:ea typeface="宋体" pitchFamily="2" charset="-122"/>
              </a:rPr>
              <a:t>. 偶极-偶极相互作用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DMI稳定的sk大小在100nm左右，偶极作用稳定的bubble更大，约为几个微米。bubble的中心为铁磁相，被很窄的磁畴包围，与sk的拓扑电荷数相同。</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偶极作用是非手性的，所以更趋向于形成Bloch sk。</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电子的拓扑Hall效应是判断sk相的特征，sk晶格中横向电阻由三项贡献：</a:t>
            </a:r>
            <a:endParaRPr lang="en-US" altLang="en-US" sz="1400">
              <a:solidFill>
                <a:schemeClr val="tx1"/>
              </a:solidFill>
              <a:ea typeface="宋体" pitchFamily="2" charset="-122"/>
            </a:endParaRPr>
          </a:p>
        </p:txBody>
      </p:sp>
      <p:pic>
        <p:nvPicPr>
          <p:cNvPr id="3" name="Picture 2" descr="/home/ligy/Pictures/1.png1"/>
          <p:cNvPicPr>
            <a:picLocks noChangeAspect="true"/>
          </p:cNvPicPr>
          <p:nvPr/>
        </p:nvPicPr>
        <p:blipFill>
          <a:blip r:embed="rId1"/>
          <a:srcRect/>
          <a:stretch>
            <a:fillRect/>
          </a:stretch>
        </p:blipFill>
        <p:spPr>
          <a:xfrm>
            <a:off x="2630170" y="1816100"/>
            <a:ext cx="1640205" cy="255905"/>
          </a:xfrm>
          <a:prstGeom prst="rect">
            <a:avLst/>
          </a:prstGeom>
        </p:spPr>
      </p:pic>
      <p:pic>
        <p:nvPicPr>
          <p:cNvPr id="4" name="Picture 3" descr="/home/ligy/Pictures/1.png1"/>
          <p:cNvPicPr>
            <a:picLocks noChangeAspect="true"/>
          </p:cNvPicPr>
          <p:nvPr/>
        </p:nvPicPr>
        <p:blipFill>
          <a:blip r:embed="rId2"/>
          <a:srcRect/>
          <a:stretch>
            <a:fillRect/>
          </a:stretch>
        </p:blipFill>
        <p:spPr>
          <a:xfrm>
            <a:off x="2164715" y="391160"/>
            <a:ext cx="2734945" cy="502920"/>
          </a:xfrm>
          <a:prstGeom prst="rect">
            <a:avLst/>
          </a:prstGeom>
        </p:spPr>
      </p:pic>
      <p:sp>
        <p:nvSpPr>
          <p:cNvPr id="7" name="Text Box 6"/>
          <p:cNvSpPr txBox="true"/>
          <p:nvPr/>
        </p:nvSpPr>
        <p:spPr>
          <a:xfrm>
            <a:off x="66675" y="2030730"/>
            <a:ext cx="1674495" cy="306705"/>
          </a:xfrm>
          <a:prstGeom prst="rect">
            <a:avLst/>
          </a:prstGeom>
          <a:noFill/>
        </p:spPr>
        <p:txBody>
          <a:bodyPr wrap="none" rtlCol="0">
            <a:spAutoFit/>
          </a:bodyPr>
          <a:p>
            <a:r>
              <a:rPr lang="en-US" altLang="en-US" sz="1400"/>
              <a:t>常规HE源于外磁场</a:t>
            </a:r>
            <a:endParaRPr lang="en-US" altLang="en-US" sz="1400"/>
          </a:p>
        </p:txBody>
      </p:sp>
      <p:pic>
        <p:nvPicPr>
          <p:cNvPr id="25" name="Picture 24" descr="1"/>
          <p:cNvPicPr>
            <a:picLocks noChangeAspect="true"/>
          </p:cNvPicPr>
          <p:nvPr/>
        </p:nvPicPr>
        <p:blipFill>
          <a:blip r:embed="rId3"/>
          <a:stretch>
            <a:fillRect/>
          </a:stretch>
        </p:blipFill>
        <p:spPr>
          <a:xfrm>
            <a:off x="1755775" y="2072005"/>
            <a:ext cx="656590" cy="224155"/>
          </a:xfrm>
          <a:prstGeom prst="rect">
            <a:avLst/>
          </a:prstGeom>
        </p:spPr>
      </p:pic>
      <p:sp>
        <p:nvSpPr>
          <p:cNvPr id="26" name="Text Box 25"/>
          <p:cNvSpPr txBox="true"/>
          <p:nvPr/>
        </p:nvSpPr>
        <p:spPr>
          <a:xfrm>
            <a:off x="2763520" y="2042160"/>
            <a:ext cx="2207895" cy="306705"/>
          </a:xfrm>
          <a:prstGeom prst="rect">
            <a:avLst/>
          </a:prstGeom>
          <a:noFill/>
        </p:spPr>
        <p:txBody>
          <a:bodyPr wrap="none" rtlCol="0">
            <a:spAutoFit/>
          </a:bodyPr>
          <a:p>
            <a:r>
              <a:rPr lang="en-US" altLang="en-US" sz="1400"/>
              <a:t>反常HE源于自旋轨道耦合</a:t>
            </a:r>
            <a:endParaRPr lang="en-US" altLang="en-US" sz="1400"/>
          </a:p>
        </p:txBody>
      </p:sp>
      <p:pic>
        <p:nvPicPr>
          <p:cNvPr id="27" name="Picture 26" descr="/home/ligy/Pictures/1.png1"/>
          <p:cNvPicPr>
            <a:picLocks noChangeAspect="true"/>
          </p:cNvPicPr>
          <p:nvPr/>
        </p:nvPicPr>
        <p:blipFill>
          <a:blip r:embed="rId4"/>
          <a:srcRect/>
          <a:stretch>
            <a:fillRect/>
          </a:stretch>
        </p:blipFill>
        <p:spPr>
          <a:xfrm>
            <a:off x="4951730" y="2098040"/>
            <a:ext cx="695960" cy="207645"/>
          </a:xfrm>
          <a:prstGeom prst="rect">
            <a:avLst/>
          </a:prstGeom>
        </p:spPr>
      </p:pic>
      <p:sp>
        <p:nvSpPr>
          <p:cNvPr id="28" name="Text Box 27"/>
          <p:cNvSpPr txBox="true"/>
          <p:nvPr/>
        </p:nvSpPr>
        <p:spPr>
          <a:xfrm>
            <a:off x="53340" y="2294255"/>
            <a:ext cx="2563495" cy="306705"/>
          </a:xfrm>
          <a:prstGeom prst="rect">
            <a:avLst/>
          </a:prstGeom>
          <a:noFill/>
        </p:spPr>
        <p:txBody>
          <a:bodyPr wrap="none" rtlCol="0">
            <a:spAutoFit/>
          </a:bodyPr>
          <a:p>
            <a:r>
              <a:rPr lang="en-US" altLang="en-US" sz="1400"/>
              <a:t>拓扑HE源于sk或其他拓扑结构</a:t>
            </a:r>
            <a:endParaRPr lang="en-US" altLang="en-US" sz="1400"/>
          </a:p>
        </p:txBody>
      </p:sp>
      <p:pic>
        <p:nvPicPr>
          <p:cNvPr id="29" name="Picture 28" descr="/home/ligy/Pictures/1.png1"/>
          <p:cNvPicPr>
            <a:picLocks noChangeAspect="true"/>
          </p:cNvPicPr>
          <p:nvPr/>
        </p:nvPicPr>
        <p:blipFill>
          <a:blip r:embed="rId5"/>
          <a:srcRect/>
          <a:stretch>
            <a:fillRect/>
          </a:stretch>
        </p:blipFill>
        <p:spPr>
          <a:xfrm>
            <a:off x="2616835" y="2331085"/>
            <a:ext cx="880745" cy="244475"/>
          </a:xfrm>
          <a:prstGeom prst="rect">
            <a:avLst/>
          </a:prstGeom>
        </p:spPr>
      </p:pic>
      <p:sp>
        <p:nvSpPr>
          <p:cNvPr id="30" name="Text Box 29"/>
          <p:cNvSpPr txBox="true"/>
          <p:nvPr/>
        </p:nvSpPr>
        <p:spPr>
          <a:xfrm>
            <a:off x="69850" y="2575560"/>
            <a:ext cx="5577840" cy="306705"/>
          </a:xfrm>
          <a:prstGeom prst="rect">
            <a:avLst/>
          </a:prstGeom>
          <a:noFill/>
        </p:spPr>
        <p:txBody>
          <a:bodyPr wrap="none" rtlCol="0">
            <a:spAutoFit/>
          </a:bodyPr>
          <a:p>
            <a:r>
              <a:rPr lang="en-US" altLang="en-US" sz="1400"/>
              <a:t>在绝热近似下，sk中电子所感受到的有效磁场（emergent field）为：</a:t>
            </a:r>
            <a:endParaRPr lang="en-US" altLang="en-US" sz="1400"/>
          </a:p>
        </p:txBody>
      </p:sp>
      <p:pic>
        <p:nvPicPr>
          <p:cNvPr id="31" name="Picture 30" descr="/home/ligy/Pictures/1.png1"/>
          <p:cNvPicPr>
            <a:picLocks noChangeAspect="true"/>
          </p:cNvPicPr>
          <p:nvPr/>
        </p:nvPicPr>
        <p:blipFill>
          <a:blip r:embed="rId6"/>
          <a:srcRect/>
          <a:stretch>
            <a:fillRect/>
          </a:stretch>
        </p:blipFill>
        <p:spPr>
          <a:xfrm>
            <a:off x="2526665" y="2821940"/>
            <a:ext cx="2372995" cy="382905"/>
          </a:xfrm>
          <a:prstGeom prst="rect">
            <a:avLst/>
          </a:prstGeom>
        </p:spPr>
      </p:pic>
      <p:cxnSp>
        <p:nvCxnSpPr>
          <p:cNvPr id="32" name="Straight Arrow Connector 31"/>
          <p:cNvCxnSpPr/>
          <p:nvPr/>
        </p:nvCxnSpPr>
        <p:spPr>
          <a:xfrm flipV="true">
            <a:off x="2523490" y="2001520"/>
            <a:ext cx="510540" cy="16764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true">
            <a:off x="3712845" y="1943735"/>
            <a:ext cx="0" cy="1543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true">
            <a:off x="3497580" y="2028190"/>
            <a:ext cx="503555" cy="4337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5" name="Text Box 34"/>
          <p:cNvSpPr txBox="true"/>
          <p:nvPr/>
        </p:nvSpPr>
        <p:spPr>
          <a:xfrm>
            <a:off x="146685" y="3106420"/>
            <a:ext cx="6297930" cy="521970"/>
          </a:xfrm>
          <a:prstGeom prst="rect">
            <a:avLst/>
          </a:prstGeom>
          <a:noFill/>
        </p:spPr>
        <p:txBody>
          <a:bodyPr wrap="none" rtlCol="0">
            <a:spAutoFit/>
          </a:bodyPr>
          <a:p>
            <a:r>
              <a:rPr lang="en-US" altLang="en-US" sz="1400"/>
              <a:t>二维情况下正比于拓扑电荷密度</a:t>
            </a:r>
            <a:endParaRPr lang="en-US" altLang="en-US" sz="1400"/>
          </a:p>
          <a:p>
            <a:r>
              <a:rPr lang="en-US" altLang="en-US" sz="1400">
                <a:solidFill>
                  <a:srgbClr val="FF0000"/>
                </a:solidFill>
              </a:rPr>
              <a:t>只要电子自旋与磁结构强烈耦合，拓扑Hall效应就与样品中的sk个数成正比[18]</a:t>
            </a:r>
            <a:endParaRPr lang="en-US" altLang="en-US" sz="1400">
              <a:solidFill>
                <a:srgbClr val="FF0000"/>
              </a:solidFill>
            </a:endParaRPr>
          </a:p>
        </p:txBody>
      </p:sp>
      <p:pic>
        <p:nvPicPr>
          <p:cNvPr id="37" name="Picture 36" descr="/home/ligy/Pictures/1.png1"/>
          <p:cNvPicPr>
            <a:picLocks noChangeAspect="true"/>
          </p:cNvPicPr>
          <p:nvPr/>
        </p:nvPicPr>
        <p:blipFill>
          <a:blip r:embed="rId7"/>
          <a:srcRect/>
          <a:stretch>
            <a:fillRect/>
          </a:stretch>
        </p:blipFill>
        <p:spPr>
          <a:xfrm>
            <a:off x="2853690" y="3175000"/>
            <a:ext cx="1466215" cy="206375"/>
          </a:xfrm>
          <a:prstGeom prst="rect">
            <a:avLst/>
          </a:prstGeom>
        </p:spPr>
      </p:pic>
      <p:pic>
        <p:nvPicPr>
          <p:cNvPr id="38" name="Picture 37" descr="1"/>
          <p:cNvPicPr>
            <a:picLocks noChangeAspect="true"/>
          </p:cNvPicPr>
          <p:nvPr/>
        </p:nvPicPr>
        <p:blipFill>
          <a:blip r:embed="rId8"/>
          <a:stretch>
            <a:fillRect/>
          </a:stretch>
        </p:blipFill>
        <p:spPr>
          <a:xfrm>
            <a:off x="1409700" y="3628390"/>
            <a:ext cx="4237990" cy="2008505"/>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29845" y="647700"/>
            <a:ext cx="7507605" cy="1599565"/>
          </a:xfrm>
          <a:prstGeom prst="rect">
            <a:avLst/>
          </a:prstGeom>
          <a:noFill/>
        </p:spPr>
        <p:txBody>
          <a:bodyPr wrap="square" rtlCol="0">
            <a:spAutoFit/>
          </a:bodyPr>
          <a:p>
            <a:pPr indent="0">
              <a:buNone/>
            </a:pPr>
            <a:r>
              <a:rPr lang="en-US" altLang="en-US" sz="1400">
                <a:solidFill>
                  <a:schemeClr val="tx1"/>
                </a:solidFill>
                <a:ea typeface="宋体" pitchFamily="2" charset="-122"/>
              </a:rPr>
              <a:t>电流驱动的sk运动：1. STT，自旋极化电流在流经磁结构时使sk的磁矩重排。力矩由磁化密度梯度决定</a:t>
            </a:r>
            <a:endParaRPr lang="en-US" altLang="en-US" sz="1400">
              <a:solidFill>
                <a:schemeClr val="tx1"/>
              </a:solidFill>
              <a:ea typeface="宋体" pitchFamily="2" charset="-122"/>
            </a:endParaRPr>
          </a:p>
          <a:p>
            <a:pPr indent="0">
              <a:buNone/>
            </a:pPr>
            <a:r>
              <a:rPr lang="en-US" altLang="en-US" sz="1400">
                <a:solidFill>
                  <a:schemeClr val="tx1"/>
                </a:solidFill>
                <a:ea typeface="宋体" pitchFamily="2" charset="-122"/>
              </a:rPr>
              <a:t>2. SOT，在SOC存在的条件下，电流导致的自旋积累对sk磁结构施加力矩[99-102]</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skyrmon Hall效应：sk在电流驱动下有横向偏转，不只有平行电流的运动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SOT结构：铁磁体/重金属双层结构，铁磁体中可以host sk，外加的电流主要在重金属中流动，自旋Hall效应在垂直电流方向导致纯自旋流，自旋流中的自旋指向与两个方向都垂直</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LLG+SOT的Thiele方程推导见[63]</a:t>
            </a:r>
            <a:endParaRPr lang="en-US" altLang="en-US"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2142490" y="2393315"/>
            <a:ext cx="2986405" cy="276860"/>
          </a:xfrm>
          <a:prstGeom prst="rect">
            <a:avLst/>
          </a:prstGeom>
        </p:spPr>
      </p:pic>
      <p:pic>
        <p:nvPicPr>
          <p:cNvPr id="6" name="Picture 5" descr="1"/>
          <p:cNvPicPr>
            <a:picLocks noChangeAspect="true"/>
          </p:cNvPicPr>
          <p:nvPr/>
        </p:nvPicPr>
        <p:blipFill>
          <a:blip r:embed="rId2"/>
          <a:stretch>
            <a:fillRect/>
          </a:stretch>
        </p:blipFill>
        <p:spPr>
          <a:xfrm>
            <a:off x="2446655" y="2823845"/>
            <a:ext cx="2283460" cy="1273175"/>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1857" y="131011"/>
            <a:ext cx="4619625" cy="460375"/>
          </a:xfrm>
          <a:prstGeom prst="rect">
            <a:avLst/>
          </a:prstGeom>
          <a:noFill/>
        </p:spPr>
        <p:txBody>
          <a:bodyPr wrap="none" rtlCol="0">
            <a:spAutoFit/>
          </a:bodyPr>
          <a:p>
            <a:r>
              <a:rPr lang="en-US" altLang="zh-CN" sz="2400" dirty="0">
                <a:latin typeface="+mj-lt"/>
                <a:ea typeface="宋体" pitchFamily="2" charset="-122"/>
              </a:rPr>
              <a:t>Au/Pu</a:t>
            </a:r>
            <a:r>
              <a:rPr lang="zh-CN" altLang="en-US" sz="2400" dirty="0">
                <a:latin typeface="+mj-lt"/>
                <a:ea typeface="宋体" pitchFamily="2" charset="-122"/>
              </a:rPr>
              <a:t>界面的纯自旋流二极管效应</a:t>
            </a:r>
            <a:endParaRPr lang="zh-CN" altLang="en-US" sz="2400" dirty="0">
              <a:latin typeface="+mj-lt"/>
              <a:ea typeface="宋体" pitchFamily="2" charset="-122"/>
            </a:endParaRPr>
          </a:p>
        </p:txBody>
      </p:sp>
      <p:sp>
        <p:nvSpPr>
          <p:cNvPr id="4" name="Text Box 3"/>
          <p:cNvSpPr txBox="true"/>
          <p:nvPr/>
        </p:nvSpPr>
        <p:spPr>
          <a:xfrm>
            <a:off x="53975" y="675640"/>
            <a:ext cx="7452360" cy="396938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两个材料界面处不同的电荷输运性质是现代二极管和寄存器技术的基础</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本文系统结构：Py/Au/Pt/Co，spin pumping可以从Py和Co中都独立地产生自旋流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本文发现：</a:t>
            </a:r>
            <a:r>
              <a:rPr lang="zh-CN" altLang="en-US" sz="1400">
                <a:solidFill>
                  <a:srgbClr val="FF0000"/>
                </a:solidFill>
                <a:ea typeface="宋体" pitchFamily="2" charset="-122"/>
              </a:rPr>
              <a:t>从</a:t>
            </a:r>
            <a:r>
              <a:rPr lang="en-US" altLang="zh-CN" sz="1400">
                <a:solidFill>
                  <a:srgbClr val="FF0000"/>
                </a:solidFill>
                <a:ea typeface="宋体" pitchFamily="2" charset="-122"/>
              </a:rPr>
              <a:t>Au</a:t>
            </a:r>
            <a:r>
              <a:rPr lang="zh-CN" altLang="en-US" sz="1400">
                <a:solidFill>
                  <a:srgbClr val="FF0000"/>
                </a:solidFill>
                <a:ea typeface="宋体" pitchFamily="2" charset="-122"/>
              </a:rPr>
              <a:t>到</a:t>
            </a:r>
            <a:r>
              <a:rPr lang="en-US" altLang="zh-CN" sz="1400">
                <a:solidFill>
                  <a:srgbClr val="FF0000"/>
                </a:solidFill>
                <a:ea typeface="宋体" pitchFamily="2" charset="-122"/>
              </a:rPr>
              <a:t>Pt</a:t>
            </a:r>
            <a:r>
              <a:rPr lang="zh-CN" altLang="en-US" sz="1400">
                <a:solidFill>
                  <a:srgbClr val="FF0000"/>
                </a:solidFill>
                <a:ea typeface="宋体" pitchFamily="2" charset="-122"/>
              </a:rPr>
              <a:t>的自旋流透射是</a:t>
            </a:r>
            <a:r>
              <a:rPr lang="en-US" altLang="zh-CN" sz="1400">
                <a:solidFill>
                  <a:srgbClr val="FF0000"/>
                </a:solidFill>
                <a:ea typeface="宋体" pitchFamily="2" charset="-122"/>
              </a:rPr>
              <a:t>Pt</a:t>
            </a:r>
            <a:r>
              <a:rPr lang="zh-CN" altLang="en-US" sz="1400">
                <a:solidFill>
                  <a:srgbClr val="FF0000"/>
                </a:solidFill>
                <a:ea typeface="宋体" pitchFamily="2" charset="-122"/>
              </a:rPr>
              <a:t>到</a:t>
            </a:r>
            <a:r>
              <a:rPr lang="en-US" altLang="zh-CN" sz="1400">
                <a:solidFill>
                  <a:srgbClr val="FF0000"/>
                </a:solidFill>
                <a:ea typeface="宋体" pitchFamily="2" charset="-122"/>
              </a:rPr>
              <a:t>Au</a:t>
            </a:r>
            <a:r>
              <a:rPr lang="zh-CN" altLang="en-US" sz="1400">
                <a:solidFill>
                  <a:srgbClr val="FF0000"/>
                </a:solidFill>
                <a:ea typeface="宋体" pitchFamily="2" charset="-122"/>
              </a:rPr>
              <a:t>效率的两倍，净电流为零</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spin pumping首次在FM-NM-FM异质结中被发现是一个</a:t>
            </a:r>
            <a:r>
              <a:rPr lang="en-US" altLang="zh-CN" sz="1400" b="1">
                <a:solidFill>
                  <a:srgbClr val="FF0000"/>
                </a:solidFill>
                <a:ea typeface="宋体" pitchFamily="2" charset="-122"/>
              </a:rPr>
              <a:t>非局域效应（？）</a:t>
            </a:r>
            <a:endParaRPr lang="en-US" altLang="zh-CN" sz="1400" b="1">
              <a:solidFill>
                <a:srgbClr val="FF0000"/>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pumping的机制首先被用散射矩阵理论[4]和时间推迟的层间交换耦合[5]解释</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a:t>
            </a:r>
            <a:r>
              <a:rPr lang="zh-CN" altLang="en-US" sz="1400">
                <a:solidFill>
                  <a:schemeClr val="tx1"/>
                </a:solidFill>
                <a:ea typeface="宋体" pitchFamily="2" charset="-122"/>
              </a:rPr>
              <a:t>从</a:t>
            </a:r>
            <a:r>
              <a:rPr lang="en-US" altLang="zh-CN" sz="1400">
                <a:solidFill>
                  <a:schemeClr val="tx1"/>
                </a:solidFill>
                <a:ea typeface="宋体" pitchFamily="2" charset="-122"/>
              </a:rPr>
              <a:t>FM</a:t>
            </a:r>
            <a:r>
              <a:rPr lang="zh-CN" altLang="en-US" sz="1400">
                <a:solidFill>
                  <a:schemeClr val="tx1"/>
                </a:solidFill>
                <a:ea typeface="宋体" pitchFamily="2" charset="-122"/>
              </a:rPr>
              <a:t>中产生自旋流进入邻近</a:t>
            </a:r>
            <a:r>
              <a:rPr lang="en-US" altLang="zh-CN" sz="1400">
                <a:solidFill>
                  <a:schemeClr val="tx1"/>
                </a:solidFill>
                <a:ea typeface="宋体" pitchFamily="2" charset="-122"/>
              </a:rPr>
              <a:t>NM</a:t>
            </a:r>
            <a:r>
              <a:rPr lang="zh-CN" altLang="en-US" sz="1400">
                <a:solidFill>
                  <a:schemeClr val="tx1"/>
                </a:solidFill>
                <a:ea typeface="宋体" pitchFamily="2" charset="-122"/>
              </a:rPr>
              <a:t>，</a:t>
            </a:r>
            <a:r>
              <a:rPr lang="en-US" altLang="zh-CN" sz="1400">
                <a:solidFill>
                  <a:schemeClr val="tx1"/>
                </a:solidFill>
                <a:ea typeface="宋体" pitchFamily="2" charset="-122"/>
              </a:rPr>
              <a:t>导致NM中</a:t>
            </a:r>
            <a:r>
              <a:rPr lang="zh-CN" altLang="en-US" sz="1400">
                <a:solidFill>
                  <a:schemeClr val="tx1"/>
                </a:solidFill>
                <a:ea typeface="宋体" pitchFamily="2" charset="-122"/>
              </a:rPr>
              <a:t>不平衡的自旋化学势，导致</a:t>
            </a:r>
            <a:r>
              <a:rPr lang="en-US" altLang="zh-CN" sz="1400">
                <a:solidFill>
                  <a:schemeClr val="tx1"/>
                </a:solidFill>
                <a:ea typeface="宋体" pitchFamily="2" charset="-122"/>
              </a:rPr>
              <a:t>FM/NM</a:t>
            </a:r>
            <a:r>
              <a:rPr lang="zh-CN" altLang="en-US" sz="1400">
                <a:solidFill>
                  <a:schemeClr val="tx1"/>
                </a:solidFill>
                <a:ea typeface="宋体" pitchFamily="2" charset="-122"/>
              </a:rPr>
              <a:t>界面处</a:t>
            </a:r>
            <a:r>
              <a:rPr lang="en-US" altLang="zh-CN" sz="1400">
                <a:solidFill>
                  <a:schemeClr val="tx1"/>
                </a:solidFill>
                <a:ea typeface="宋体" pitchFamily="2" charset="-122"/>
              </a:rPr>
              <a:t>自旋的积累，然后通过自旋扩散</a:t>
            </a:r>
            <a:r>
              <a:rPr lang="zh-CN" altLang="en-US" sz="1400">
                <a:solidFill>
                  <a:schemeClr val="tx1"/>
                </a:solidFill>
                <a:ea typeface="宋体" pitchFamily="2" charset="-122"/>
              </a:rPr>
              <a:t>进入</a:t>
            </a:r>
            <a:r>
              <a:rPr lang="en-US" altLang="zh-CN" sz="1400">
                <a:solidFill>
                  <a:schemeClr val="tx1"/>
                </a:solidFill>
                <a:ea typeface="宋体" pitchFamily="2" charset="-122"/>
              </a:rPr>
              <a:t>NM来输运</a:t>
            </a:r>
            <a:r>
              <a:rPr lang="en-US" altLang="en-US" sz="1400">
                <a:solidFill>
                  <a:schemeClr val="tx1"/>
                </a:solidFill>
                <a:ea typeface="宋体" pitchFamily="2" charset="-122"/>
              </a:rPr>
              <a:t>(</a:t>
            </a:r>
            <a:r>
              <a:rPr lang="zh-CN" altLang="en-US" sz="1400">
                <a:solidFill>
                  <a:schemeClr val="tx1"/>
                </a:solidFill>
                <a:ea typeface="宋体" pitchFamily="2" charset="-122"/>
              </a:rPr>
              <a:t>由</a:t>
            </a:r>
            <a:r>
              <a:rPr lang="zh-CN" altLang="en-US" sz="1400">
                <a:solidFill>
                  <a:srgbClr val="FF0000"/>
                </a:solidFill>
                <a:ea typeface="宋体" pitchFamily="2" charset="-122"/>
              </a:rPr>
              <a:t>自旋扩散理论</a:t>
            </a:r>
            <a:r>
              <a:rPr lang="zh-CN" altLang="en-US" sz="1400">
                <a:solidFill>
                  <a:schemeClr val="tx1"/>
                </a:solidFill>
                <a:ea typeface="宋体" pitchFamily="2" charset="-122"/>
              </a:rPr>
              <a:t>来描述</a:t>
            </a:r>
            <a:r>
              <a:rPr lang="en-US" altLang="en-US" sz="1400">
                <a:solidFill>
                  <a:schemeClr val="tx1"/>
                </a:solidFill>
                <a:ea typeface="宋体" pitchFamily="2" charset="-122"/>
              </a:rPr>
              <a: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早期实验通过测量超薄FM层中磁阻尼的改变来反映不同FM-NM界面的spin pumping效率</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FM-NM1-NM2中观测到的现象不能用自旋扩散模型来解释，发现SP诱导的阻尼随NM1层厚度震荡变化，[34]用NM1中形成量子阱来解释这一现象</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NM1是SOC较小的材料如Au，Cu，NM2的SOC较大，为Pd,Pt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自旋流二极管效应可以用正比于界面两侧材料自旋势的</a:t>
            </a:r>
            <a:r>
              <a:rPr lang="en-US" altLang="zh-CN" sz="1400">
                <a:solidFill>
                  <a:srgbClr val="FF0000"/>
                </a:solidFill>
                <a:ea typeface="宋体" pitchFamily="2" charset="-122"/>
              </a:rPr>
              <a:t>反射和透射自旋流</a:t>
            </a:r>
            <a:r>
              <a:rPr lang="en-US" altLang="zh-CN" sz="1400">
                <a:solidFill>
                  <a:schemeClr val="tx1"/>
                </a:solidFill>
                <a:ea typeface="宋体" pitchFamily="2" charset="-122"/>
              </a:rPr>
              <a:t>来解释</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spin pumping</a:t>
            </a:r>
            <a:r>
              <a:rPr lang="zh-CN" altLang="en-US" sz="1400">
                <a:solidFill>
                  <a:schemeClr val="tx1"/>
                </a:solidFill>
                <a:ea typeface="宋体" pitchFamily="2" charset="-122"/>
              </a:rPr>
              <a:t>的自旋流公式，</a:t>
            </a:r>
            <a:r>
              <a:rPr lang="en-US" altLang="zh-CN" sz="1400">
                <a:solidFill>
                  <a:schemeClr val="tx1"/>
                </a:solidFill>
                <a:ea typeface="宋体" pitchFamily="2" charset="-122"/>
              </a:rPr>
              <a:t>n</a:t>
            </a:r>
            <a:r>
              <a:rPr lang="zh-CN" altLang="en-US" sz="1400">
                <a:solidFill>
                  <a:schemeClr val="tx1"/>
                </a:solidFill>
                <a:ea typeface="宋体" pitchFamily="2" charset="-122"/>
              </a:rPr>
              <a:t>是铁磁体中平行于磁矩的</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单位矢量，系数</a:t>
            </a:r>
            <a:r>
              <a:rPr lang="en-US" altLang="zh-CN" sz="1400">
                <a:solidFill>
                  <a:schemeClr val="tx1"/>
                </a:solidFill>
                <a:ea typeface="宋体" pitchFamily="2" charset="-122"/>
              </a:rPr>
              <a:t>g</a:t>
            </a:r>
            <a:r>
              <a:rPr lang="zh-CN" altLang="en-US" sz="1400">
                <a:solidFill>
                  <a:schemeClr val="tx1"/>
                </a:solidFill>
                <a:ea typeface="宋体" pitchFamily="2" charset="-122"/>
              </a:rPr>
              <a:t>是约化</a:t>
            </a:r>
            <a:r>
              <a:rPr lang="en-US" altLang="zh-CN" sz="1400">
                <a:solidFill>
                  <a:schemeClr val="tx1"/>
                </a:solidFill>
                <a:ea typeface="宋体" pitchFamily="2" charset="-122"/>
              </a:rPr>
              <a:t>spin-mixing</a:t>
            </a:r>
            <a:r>
              <a:rPr lang="zh-CN" altLang="en-US" sz="1400">
                <a:solidFill>
                  <a:schemeClr val="tx1"/>
                </a:solidFill>
                <a:ea typeface="宋体" pitchFamily="2" charset="-122"/>
              </a:rPr>
              <a:t>电导，决定了</a:t>
            </a:r>
            <a:r>
              <a:rPr lang="en-US" altLang="zh-CN" sz="1400">
                <a:solidFill>
                  <a:schemeClr val="tx1"/>
                </a:solidFill>
                <a:ea typeface="宋体" pitchFamily="2" charset="-122"/>
              </a:rPr>
              <a:t>pump</a:t>
            </a:r>
            <a:r>
              <a:rPr lang="zh-CN" altLang="en-US" sz="1400">
                <a:solidFill>
                  <a:schemeClr val="tx1"/>
                </a:solidFill>
                <a:ea typeface="宋体" pitchFamily="2" charset="-122"/>
              </a:rPr>
              <a:t>效率</a:t>
            </a: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自旋输运用磁</a:t>
            </a:r>
            <a:r>
              <a:rPr lang="en-US" altLang="zh-CN" sz="1400">
                <a:solidFill>
                  <a:schemeClr val="tx1"/>
                </a:solidFill>
                <a:ea typeface="宋体" pitchFamily="2" charset="-122"/>
              </a:rPr>
              <a:t>Gilbert</a:t>
            </a:r>
            <a:r>
              <a:rPr lang="zh-CN" altLang="en-US" sz="1400">
                <a:solidFill>
                  <a:schemeClr val="tx1"/>
                </a:solidFill>
                <a:ea typeface="宋体" pitchFamily="2" charset="-122"/>
              </a:rPr>
              <a:t>阻尼的改变来研究，探测方法是</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铁磁共振</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137201 (2021)</a:t>
            </a:r>
            <a:endParaRPr lang="en-US" altLang="en-US" sz="1200"/>
          </a:p>
        </p:txBody>
      </p:sp>
      <p:sp>
        <p:nvSpPr>
          <p:cNvPr id="2" name="Text Box 1"/>
          <p:cNvSpPr txBox="true"/>
          <p:nvPr/>
        </p:nvSpPr>
        <p:spPr>
          <a:xfrm>
            <a:off x="66040" y="83185"/>
            <a:ext cx="538480" cy="306705"/>
          </a:xfrm>
          <a:prstGeom prst="rect">
            <a:avLst/>
          </a:prstGeom>
          <a:noFill/>
        </p:spPr>
        <p:txBody>
          <a:bodyPr wrap="none" rtlCol="0">
            <a:spAutoFit/>
          </a:bodyPr>
          <a:p>
            <a:r>
              <a:rPr lang="zh-CN" altLang="en-US" sz="1400">
                <a:solidFill>
                  <a:srgbClr val="FF0000"/>
                </a:solidFill>
                <a:ea typeface="宋体" charset="0"/>
              </a:rPr>
              <a:t>实验</a:t>
            </a:r>
            <a:endParaRPr lang="zh-CN" altLang="en-US" sz="1400">
              <a:solidFill>
                <a:srgbClr val="FF0000"/>
              </a:solidFill>
              <a:ea typeface="宋体" charset="0"/>
            </a:endParaRPr>
          </a:p>
        </p:txBody>
      </p:sp>
      <p:pic>
        <p:nvPicPr>
          <p:cNvPr id="5" name="Picture 4" descr="1"/>
          <p:cNvPicPr>
            <a:picLocks noChangeAspect="true"/>
          </p:cNvPicPr>
          <p:nvPr/>
        </p:nvPicPr>
        <p:blipFill>
          <a:blip r:embed="rId1"/>
          <a:stretch>
            <a:fillRect/>
          </a:stretch>
        </p:blipFill>
        <p:spPr>
          <a:xfrm>
            <a:off x="2965450" y="3732530"/>
            <a:ext cx="1254760" cy="416560"/>
          </a:xfrm>
          <a:prstGeom prst="rect">
            <a:avLst/>
          </a:prstGeom>
        </p:spPr>
      </p:pic>
      <p:pic>
        <p:nvPicPr>
          <p:cNvPr id="6" name="Picture 5" descr="1"/>
          <p:cNvPicPr>
            <a:picLocks noChangeAspect="true"/>
          </p:cNvPicPr>
          <p:nvPr/>
        </p:nvPicPr>
        <p:blipFill>
          <a:blip r:embed="rId2"/>
          <a:stretch>
            <a:fillRect/>
          </a:stretch>
        </p:blipFill>
        <p:spPr>
          <a:xfrm>
            <a:off x="4959985" y="3255010"/>
            <a:ext cx="2254885" cy="2357120"/>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4" name="Text Box 3"/>
          <p:cNvSpPr txBox="true"/>
          <p:nvPr/>
        </p:nvSpPr>
        <p:spPr>
          <a:xfrm>
            <a:off x="53975" y="675640"/>
            <a:ext cx="7251700" cy="2245360"/>
          </a:xfrm>
          <a:prstGeom prst="rect">
            <a:avLst/>
          </a:prstGeom>
          <a:noFill/>
        </p:spPr>
        <p:txBody>
          <a:bodyPr wrap="square" rtlCol="0">
            <a:spAutoFit/>
          </a:bodyPr>
          <a:p>
            <a:pPr marL="285750" indent="-285750">
              <a:buFont typeface="Arial" panose="02080604020202020204" pitchFamily="34" charset="0"/>
              <a:buChar char="•"/>
            </a:pPr>
            <a:r>
              <a:rPr lang="zh-CN" altLang="en-US" sz="1400" b="1">
                <a:solidFill>
                  <a:srgbClr val="FF0000"/>
                </a:solidFill>
                <a:ea typeface="宋体" pitchFamily="2" charset="-122"/>
              </a:rPr>
              <a:t>有限温度</a:t>
            </a:r>
            <a:r>
              <a:rPr lang="zh-CN" altLang="en-US" sz="1400">
                <a:solidFill>
                  <a:schemeClr val="tx1"/>
                </a:solidFill>
                <a:ea typeface="宋体" pitchFamily="2" charset="-122"/>
              </a:rPr>
              <a:t>下的微磁模拟研究表明，在没有杂质的系统中</a:t>
            </a:r>
            <a:r>
              <a:rPr lang="en-US" altLang="zh-CN" sz="1400">
                <a:solidFill>
                  <a:schemeClr val="tx1"/>
                </a:solidFill>
                <a:ea typeface="宋体" pitchFamily="2" charset="-122"/>
              </a:rPr>
              <a:t>sk</a:t>
            </a:r>
            <a:r>
              <a:rPr lang="zh-CN" altLang="en-US" sz="1400">
                <a:solidFill>
                  <a:schemeClr val="tx1"/>
                </a:solidFill>
                <a:ea typeface="宋体" pitchFamily="2" charset="-122"/>
              </a:rPr>
              <a:t>的运动不存在阀值</a:t>
            </a:r>
            <a:r>
              <a:rPr lang="en-US" altLang="zh-CN" sz="1400">
                <a:solidFill>
                  <a:schemeClr val="tx1"/>
                </a:solidFill>
                <a:ea typeface="宋体" pitchFamily="2" charset="-122"/>
              </a:rPr>
              <a:t>[13,14]</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但最近的实验发现，</a:t>
            </a:r>
            <a:r>
              <a:rPr lang="en-US" altLang="zh-CN" sz="1400">
                <a:solidFill>
                  <a:schemeClr val="tx1"/>
                </a:solidFill>
                <a:ea typeface="宋体" pitchFamily="2" charset="-122"/>
              </a:rPr>
              <a:t>sk</a:t>
            </a:r>
            <a:r>
              <a:rPr lang="zh-CN" altLang="en-US" sz="1400">
                <a:solidFill>
                  <a:schemeClr val="tx1"/>
                </a:solidFill>
                <a:ea typeface="宋体" pitchFamily="2" charset="-122"/>
              </a:rPr>
              <a:t>的运动有</a:t>
            </a:r>
            <a:r>
              <a:rPr lang="zh-CN" altLang="en-US" sz="1400">
                <a:ea typeface="宋体" charset="0"/>
                <a:sym typeface="+mn-ea"/>
              </a:rPr>
              <a:t>迁移势垒</a:t>
            </a:r>
            <a:r>
              <a:rPr lang="zh-CN" altLang="en-US" sz="1400">
                <a:solidFill>
                  <a:schemeClr val="tx1"/>
                </a:solidFill>
                <a:ea typeface="宋体" pitchFamily="2" charset="-122"/>
              </a:rPr>
              <a:t>，是个Arrhenius扩散</a:t>
            </a:r>
            <a:r>
              <a:rPr lang="en-US" altLang="zh-CN" sz="1400">
                <a:solidFill>
                  <a:schemeClr val="tx1"/>
                </a:solidFill>
                <a:ea typeface="宋体" pitchFamily="2" charset="-122"/>
              </a:rPr>
              <a:t>[17,23]</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后续推测此</a:t>
            </a:r>
            <a:r>
              <a:rPr lang="en-US" altLang="zh-CN" sz="1400">
                <a:solidFill>
                  <a:schemeClr val="tx1"/>
                </a:solidFill>
                <a:ea typeface="宋体" pitchFamily="2" charset="-122"/>
              </a:rPr>
              <a:t>pinning effect</a:t>
            </a:r>
            <a:r>
              <a:rPr lang="zh-CN" altLang="en-US" sz="1400">
                <a:solidFill>
                  <a:schemeClr val="tx1"/>
                </a:solidFill>
                <a:ea typeface="宋体" pitchFamily="2" charset="-122"/>
              </a:rPr>
              <a:t>是晶格缺陷导致的</a:t>
            </a:r>
            <a:r>
              <a:rPr lang="en-US" altLang="zh-CN" sz="1400">
                <a:solidFill>
                  <a:schemeClr val="tx1"/>
                </a:solidFill>
                <a:ea typeface="宋体" pitchFamily="2" charset="-122"/>
              </a:rPr>
              <a:t>[17,23,24]</a:t>
            </a:r>
            <a:r>
              <a:rPr lang="zh-CN" altLang="en-US" sz="1400">
                <a:solidFill>
                  <a:schemeClr val="tx1"/>
                </a:solidFill>
                <a:ea typeface="宋体" pitchFamily="2" charset="-122"/>
              </a:rPr>
              <a:t>，但微观动力学机制不明</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磁性材料中附着于晶格的自旋自然地感受到</a:t>
            </a:r>
            <a:r>
              <a:rPr lang="zh-CN" altLang="en-US" sz="1400">
                <a:solidFill>
                  <a:srgbClr val="FF0000"/>
                </a:solidFill>
                <a:ea typeface="宋体" pitchFamily="2" charset="-122"/>
              </a:rPr>
              <a:t>自旋</a:t>
            </a:r>
            <a:r>
              <a:rPr lang="en-US" altLang="zh-CN" sz="1400">
                <a:solidFill>
                  <a:srgbClr val="FF0000"/>
                </a:solidFill>
                <a:ea typeface="宋体" pitchFamily="2" charset="-122"/>
              </a:rPr>
              <a:t>-</a:t>
            </a:r>
            <a:r>
              <a:rPr lang="zh-CN" altLang="en-US" sz="1400">
                <a:solidFill>
                  <a:srgbClr val="FF0000"/>
                </a:solidFill>
                <a:ea typeface="宋体" pitchFamily="2" charset="-122"/>
              </a:rPr>
              <a:t>晶格耦合</a:t>
            </a:r>
            <a:r>
              <a:rPr lang="zh-CN" altLang="en-US" sz="1400">
                <a:solidFill>
                  <a:schemeClr val="tx1"/>
                </a:solidFill>
                <a:ea typeface="宋体" pitchFamily="2" charset="-122"/>
              </a:rPr>
              <a:t>，</a:t>
            </a:r>
            <a:r>
              <a:rPr lang="en-US" altLang="zh-CN" sz="1400">
                <a:solidFill>
                  <a:schemeClr val="tx1"/>
                </a:solidFill>
                <a:ea typeface="宋体" pitchFamily="2" charset="-122"/>
              </a:rPr>
              <a:t>sk</a:t>
            </a:r>
            <a:r>
              <a:rPr lang="zh-CN" altLang="en-US" sz="1400">
                <a:solidFill>
                  <a:schemeClr val="tx1"/>
                </a:solidFill>
                <a:ea typeface="宋体" pitchFamily="2" charset="-122"/>
              </a:rPr>
              <a:t>的磁结构伴随局域晶格扭曲场</a:t>
            </a:r>
            <a:r>
              <a:rPr lang="en-US" altLang="zh-CN" sz="1400">
                <a:solidFill>
                  <a:schemeClr val="tx1"/>
                </a:solidFill>
                <a:ea typeface="宋体" pitchFamily="2" charset="-122"/>
              </a:rPr>
              <a:t>(LLDF)</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本文研究：</a:t>
            </a:r>
            <a:r>
              <a:rPr lang="en-US" altLang="zh-CN" sz="1400">
                <a:solidFill>
                  <a:schemeClr val="tx1"/>
                </a:solidFill>
                <a:ea typeface="宋体" pitchFamily="2" charset="-122"/>
              </a:rPr>
              <a:t>LLDF</a:t>
            </a:r>
            <a:r>
              <a:rPr lang="zh-CN" altLang="en-US" sz="1400">
                <a:solidFill>
                  <a:schemeClr val="tx1"/>
                </a:solidFill>
                <a:ea typeface="宋体" pitchFamily="2" charset="-122"/>
              </a:rPr>
              <a:t>对</a:t>
            </a:r>
            <a:r>
              <a:rPr lang="en-US" altLang="zh-CN" sz="1400">
                <a:solidFill>
                  <a:schemeClr val="tx1"/>
                </a:solidFill>
                <a:ea typeface="宋体" pitchFamily="2" charset="-122"/>
              </a:rPr>
              <a:t>sk</a:t>
            </a:r>
            <a:r>
              <a:rPr lang="zh-CN" altLang="en-US" sz="1400">
                <a:solidFill>
                  <a:schemeClr val="tx1"/>
                </a:solidFill>
                <a:ea typeface="宋体" pitchFamily="2" charset="-122"/>
              </a:rPr>
              <a:t>输运的影响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各向同性的超薄膜中的</a:t>
            </a:r>
            <a:r>
              <a:rPr lang="en-US" altLang="zh-CN" sz="1400">
                <a:solidFill>
                  <a:schemeClr val="tx1"/>
                </a:solidFill>
                <a:ea typeface="宋体" pitchFamily="2" charset="-122"/>
              </a:rPr>
              <a:t>sk</a:t>
            </a:r>
            <a:r>
              <a:rPr lang="zh-CN" altLang="en-US" sz="1400">
                <a:solidFill>
                  <a:schemeClr val="tx1"/>
                </a:solidFill>
                <a:ea typeface="宋体" pitchFamily="2" charset="-122"/>
              </a:rPr>
              <a:t>的运动被当作布朗粒子，用随机</a:t>
            </a:r>
            <a:r>
              <a:rPr lang="en-US" altLang="zh-CN" sz="1400">
                <a:solidFill>
                  <a:schemeClr val="tx1"/>
                </a:solidFill>
                <a:ea typeface="宋体" pitchFamily="2" charset="-122"/>
              </a:rPr>
              <a:t>Thiele</a:t>
            </a:r>
            <a:r>
              <a:rPr lang="zh-CN" altLang="en-US" sz="1400">
                <a:solidFill>
                  <a:schemeClr val="tx1"/>
                </a:solidFill>
                <a:ea typeface="宋体" pitchFamily="2" charset="-122"/>
              </a:rPr>
              <a:t>方程描述</a:t>
            </a:r>
            <a:r>
              <a:rPr lang="en-US" altLang="zh-CN" sz="1400">
                <a:solidFill>
                  <a:schemeClr val="tx1"/>
                </a:solidFill>
                <a:ea typeface="宋体" pitchFamily="2" charset="-122"/>
              </a:rPr>
              <a:t>[13,20,31]</a:t>
            </a:r>
            <a:endParaRPr lang="en-US" altLang="zh-CN" sz="1400">
              <a:solidFill>
                <a:schemeClr val="tx1"/>
              </a:solidFill>
              <a:ea typeface="宋体" pitchFamily="2" charset="-122"/>
            </a:endParaRPr>
          </a:p>
          <a:p>
            <a:pPr marL="285750" indent="-285750">
              <a:buFont typeface="Arial" panose="02080604020202020204" pitchFamily="34" charset="0"/>
              <a:buChar char="•"/>
            </a:pP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本文使用自旋</a:t>
            </a:r>
            <a:r>
              <a:rPr lang="en-US" altLang="zh-CN" sz="1400">
                <a:solidFill>
                  <a:schemeClr val="tx1"/>
                </a:solidFill>
                <a:ea typeface="宋体" pitchFamily="2" charset="-122"/>
              </a:rPr>
              <a:t>-</a:t>
            </a:r>
            <a:r>
              <a:rPr lang="zh-CN" altLang="en-US" sz="1400">
                <a:solidFill>
                  <a:schemeClr val="tx1"/>
                </a:solidFill>
                <a:ea typeface="宋体" pitchFamily="2" charset="-122"/>
              </a:rPr>
              <a:t>晶格动力学模拟</a:t>
            </a:r>
            <a:r>
              <a:rPr lang="en-US" altLang="zh-CN" sz="1400">
                <a:solidFill>
                  <a:schemeClr val="tx1"/>
                </a:solidFill>
                <a:ea typeface="宋体" pitchFamily="2" charset="-122"/>
              </a:rPr>
              <a:t>(SLD)</a:t>
            </a:r>
            <a:r>
              <a:rPr lang="zh-CN" altLang="en-US" sz="1400">
                <a:solidFill>
                  <a:schemeClr val="tx1"/>
                </a:solidFill>
                <a:ea typeface="宋体" pitchFamily="2" charset="-122"/>
              </a:rPr>
              <a:t>来研究</a:t>
            </a:r>
            <a:r>
              <a:rPr lang="en-US" altLang="zh-CN" sz="1400">
                <a:solidFill>
                  <a:schemeClr val="tx1"/>
                </a:solidFill>
                <a:ea typeface="宋体" pitchFamily="2" charset="-122"/>
              </a:rPr>
              <a:t>LLDF</a:t>
            </a:r>
            <a:r>
              <a:rPr lang="zh-CN" altLang="en-US" sz="1400">
                <a:solidFill>
                  <a:schemeClr val="tx1"/>
                </a:solidFill>
                <a:ea typeface="宋体" pitchFamily="2" charset="-122"/>
              </a:rPr>
              <a:t>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SLD</a:t>
            </a:r>
            <a:r>
              <a:rPr lang="zh-CN" altLang="en-US" sz="1400">
                <a:solidFill>
                  <a:schemeClr val="tx1"/>
                </a:solidFill>
                <a:ea typeface="宋体" pitchFamily="2" charset="-122"/>
              </a:rPr>
              <a:t>：无杂质的</a:t>
            </a:r>
            <a:r>
              <a:rPr lang="en-US" altLang="zh-CN" sz="1400">
                <a:solidFill>
                  <a:schemeClr val="tx1"/>
                </a:solidFill>
                <a:ea typeface="宋体" pitchFamily="2" charset="-122"/>
              </a:rPr>
              <a:t>sk</a:t>
            </a:r>
            <a:r>
              <a:rPr lang="zh-CN" altLang="en-US" sz="1400">
                <a:solidFill>
                  <a:schemeClr val="tx1"/>
                </a:solidFill>
                <a:ea typeface="宋体" pitchFamily="2" charset="-122"/>
              </a:rPr>
              <a:t>系统被当作</a:t>
            </a:r>
            <a:r>
              <a:rPr lang="en-US" altLang="zh-CN" sz="1400">
                <a:solidFill>
                  <a:schemeClr val="tx1"/>
                </a:solidFill>
                <a:ea typeface="宋体" pitchFamily="2" charset="-122"/>
              </a:rPr>
              <a:t>N</a:t>
            </a:r>
            <a:r>
              <a:rPr lang="zh-CN" altLang="en-US" sz="1400">
                <a:solidFill>
                  <a:schemeClr val="tx1"/>
                </a:solidFill>
                <a:ea typeface="宋体" pitchFamily="2" charset="-122"/>
              </a:rPr>
              <a:t>个有自旋和晶格自由度的相互作用的原子</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charset="0"/>
              </a:rPr>
              <a:t>数值模拟</a:t>
            </a:r>
            <a:endParaRPr lang="zh-CN" altLang="en-US" sz="1400">
              <a:solidFill>
                <a:srgbClr val="FF0000"/>
              </a:solidFill>
              <a:ea typeface="宋体" charset="0"/>
            </a:endParaRPr>
          </a:p>
        </p:txBody>
      </p:sp>
      <p:pic>
        <p:nvPicPr>
          <p:cNvPr id="5" name="Picture 4" descr="/home/ligy/Pictures/1.png1"/>
          <p:cNvPicPr>
            <a:picLocks noChangeAspect="true"/>
          </p:cNvPicPr>
          <p:nvPr/>
        </p:nvPicPr>
        <p:blipFill>
          <a:blip r:embed="rId1"/>
          <a:srcRect/>
          <a:stretch>
            <a:fillRect/>
          </a:stretch>
        </p:blipFill>
        <p:spPr>
          <a:xfrm>
            <a:off x="2805430" y="2210435"/>
            <a:ext cx="1949450" cy="219075"/>
          </a:xfrm>
          <a:prstGeom prst="rect">
            <a:avLst/>
          </a:prstGeom>
        </p:spPr>
      </p:pic>
      <p:pic>
        <p:nvPicPr>
          <p:cNvPr id="7" name="Picture 6" descr="1"/>
          <p:cNvPicPr>
            <a:picLocks noChangeAspect="true"/>
          </p:cNvPicPr>
          <p:nvPr/>
        </p:nvPicPr>
        <p:blipFill>
          <a:blip r:embed="rId2"/>
          <a:stretch>
            <a:fillRect/>
          </a:stretch>
        </p:blipFill>
        <p:spPr>
          <a:xfrm>
            <a:off x="604520" y="2921000"/>
            <a:ext cx="1428115" cy="260985"/>
          </a:xfrm>
          <a:prstGeom prst="rect">
            <a:avLst/>
          </a:prstGeom>
        </p:spPr>
      </p:pic>
      <p:pic>
        <p:nvPicPr>
          <p:cNvPr id="8" name="Picture 7" descr="/home/ligy/Pictures/1.png1"/>
          <p:cNvPicPr>
            <a:picLocks noChangeAspect="true"/>
          </p:cNvPicPr>
          <p:nvPr/>
        </p:nvPicPr>
        <p:blipFill>
          <a:blip r:embed="rId3"/>
          <a:srcRect/>
          <a:stretch>
            <a:fillRect/>
          </a:stretch>
        </p:blipFill>
        <p:spPr>
          <a:xfrm>
            <a:off x="2621915" y="2887345"/>
            <a:ext cx="1544320" cy="460375"/>
          </a:xfrm>
          <a:prstGeom prst="rect">
            <a:avLst/>
          </a:prstGeom>
        </p:spPr>
      </p:pic>
      <p:pic>
        <p:nvPicPr>
          <p:cNvPr id="9" name="Picture 8" descr="/home/ligy/Pictures/1.png1"/>
          <p:cNvPicPr>
            <a:picLocks noChangeAspect="true"/>
          </p:cNvPicPr>
          <p:nvPr/>
        </p:nvPicPr>
        <p:blipFill>
          <a:blip r:embed="rId4"/>
          <a:srcRect/>
          <a:stretch>
            <a:fillRect/>
          </a:stretch>
        </p:blipFill>
        <p:spPr>
          <a:xfrm>
            <a:off x="4754880" y="2921000"/>
            <a:ext cx="2402205" cy="728980"/>
          </a:xfrm>
          <a:prstGeom prst="rect">
            <a:avLst/>
          </a:prstGeom>
        </p:spPr>
      </p:pic>
      <p:sp>
        <p:nvSpPr>
          <p:cNvPr id="10" name="Text Box 9"/>
          <p:cNvSpPr txBox="true"/>
          <p:nvPr/>
        </p:nvSpPr>
        <p:spPr>
          <a:xfrm>
            <a:off x="2733675" y="3343275"/>
            <a:ext cx="1624965" cy="306705"/>
          </a:xfrm>
          <a:prstGeom prst="rect">
            <a:avLst/>
          </a:prstGeom>
          <a:noFill/>
        </p:spPr>
        <p:txBody>
          <a:bodyPr wrap="none" rtlCol="0">
            <a:spAutoFit/>
          </a:bodyPr>
          <a:p>
            <a:r>
              <a:rPr lang="zh-CN" altLang="en-US" sz="1400">
                <a:ea typeface="宋体" charset="0"/>
              </a:rPr>
              <a:t>原子质量</a:t>
            </a:r>
            <a:r>
              <a:rPr lang="en-US" altLang="zh-CN" sz="1400">
                <a:ea typeface="宋体" charset="0"/>
              </a:rPr>
              <a:t>m</a:t>
            </a:r>
            <a:r>
              <a:rPr lang="zh-CN" altLang="en-US" sz="1400">
                <a:ea typeface="宋体" charset="0"/>
              </a:rPr>
              <a:t>，位置</a:t>
            </a:r>
            <a:r>
              <a:rPr lang="en-US" altLang="zh-CN" sz="1400">
                <a:ea typeface="宋体" charset="0"/>
              </a:rPr>
              <a:t>r</a:t>
            </a:r>
            <a:endParaRPr lang="en-US" altLang="zh-CN" sz="1400">
              <a:ea typeface="宋体" charset="0"/>
            </a:endParaRPr>
          </a:p>
        </p:txBody>
      </p:sp>
      <p:sp>
        <p:nvSpPr>
          <p:cNvPr id="11" name="Text Box 10"/>
          <p:cNvSpPr txBox="true"/>
          <p:nvPr/>
        </p:nvSpPr>
        <p:spPr>
          <a:xfrm>
            <a:off x="6085840" y="3227705"/>
            <a:ext cx="963295" cy="306705"/>
          </a:xfrm>
          <a:prstGeom prst="rect">
            <a:avLst/>
          </a:prstGeom>
          <a:noFill/>
        </p:spPr>
        <p:txBody>
          <a:bodyPr wrap="none" rtlCol="0">
            <a:spAutoFit/>
          </a:bodyPr>
          <a:p>
            <a:r>
              <a:rPr lang="zh-CN" altLang="en-US" sz="1400">
                <a:ea typeface="宋体" charset="0"/>
              </a:rPr>
              <a:t>原子自旋</a:t>
            </a:r>
            <a:r>
              <a:rPr lang="en-US" altLang="zh-CN" sz="1400">
                <a:ea typeface="宋体" charset="0"/>
              </a:rPr>
              <a:t>s</a:t>
            </a:r>
            <a:endParaRPr lang="en-US" altLang="zh-CN" sz="1400">
              <a:ea typeface="宋体" charset="0"/>
            </a:endParaRPr>
          </a:p>
        </p:txBody>
      </p:sp>
      <p:sp>
        <p:nvSpPr>
          <p:cNvPr id="12" name="Text Box 11"/>
          <p:cNvSpPr txBox="true"/>
          <p:nvPr/>
        </p:nvSpPr>
        <p:spPr>
          <a:xfrm>
            <a:off x="376555" y="3181985"/>
            <a:ext cx="1960880" cy="306705"/>
          </a:xfrm>
          <a:prstGeom prst="rect">
            <a:avLst/>
          </a:prstGeom>
          <a:noFill/>
        </p:spPr>
        <p:txBody>
          <a:bodyPr wrap="none" rtlCol="0">
            <a:spAutoFit/>
          </a:bodyPr>
          <a:p>
            <a:r>
              <a:rPr lang="zh-CN" sz="1400">
                <a:ea typeface="宋体" charset="0"/>
              </a:rPr>
              <a:t>自旋与晶格自然地耦合</a:t>
            </a:r>
            <a:endParaRPr lang="zh-CN" sz="1400">
              <a:ea typeface="宋体" charset="0"/>
            </a:endParaRPr>
          </a:p>
        </p:txBody>
      </p:sp>
      <p:pic>
        <p:nvPicPr>
          <p:cNvPr id="13" name="Picture 12" descr="/home/ligy/Pictures/1.png1"/>
          <p:cNvPicPr>
            <a:picLocks noChangeAspect="true"/>
          </p:cNvPicPr>
          <p:nvPr/>
        </p:nvPicPr>
        <p:blipFill>
          <a:blip r:embed="rId5"/>
          <a:srcRect/>
          <a:stretch>
            <a:fillRect/>
          </a:stretch>
        </p:blipFill>
        <p:spPr>
          <a:xfrm>
            <a:off x="3752215" y="3626485"/>
            <a:ext cx="1345565" cy="250825"/>
          </a:xfrm>
          <a:prstGeom prst="rect">
            <a:avLst/>
          </a:prstGeom>
        </p:spPr>
      </p:pic>
      <p:sp>
        <p:nvSpPr>
          <p:cNvPr id="15" name="Text Box 14"/>
          <p:cNvSpPr txBox="true"/>
          <p:nvPr/>
        </p:nvSpPr>
        <p:spPr>
          <a:xfrm>
            <a:off x="66040" y="3598545"/>
            <a:ext cx="3580130"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charset="0"/>
              </a:rPr>
              <a:t>LLDF</a:t>
            </a:r>
            <a:r>
              <a:rPr lang="zh-CN" altLang="en-US" sz="1400">
                <a:ea typeface="宋体" charset="0"/>
              </a:rPr>
              <a:t>定义为晶格对原晶格位置的偏离：</a:t>
            </a:r>
            <a:endParaRPr lang="zh-CN" altLang="en-US" sz="1400">
              <a:ea typeface="宋体" charset="0"/>
            </a:endParaRPr>
          </a:p>
        </p:txBody>
      </p:sp>
      <p:pic>
        <p:nvPicPr>
          <p:cNvPr id="16" name="Picture 15" descr="1"/>
          <p:cNvPicPr>
            <a:picLocks noChangeAspect="true"/>
          </p:cNvPicPr>
          <p:nvPr/>
        </p:nvPicPr>
        <p:blipFill>
          <a:blip r:embed="rId6"/>
          <a:stretch>
            <a:fillRect/>
          </a:stretch>
        </p:blipFill>
        <p:spPr>
          <a:xfrm>
            <a:off x="376555" y="3877310"/>
            <a:ext cx="2958465" cy="1520825"/>
          </a:xfrm>
          <a:prstGeom prst="rect">
            <a:avLst/>
          </a:prstGeom>
        </p:spPr>
      </p:pic>
      <p:sp>
        <p:nvSpPr>
          <p:cNvPr id="17" name="Text Box 16"/>
          <p:cNvSpPr txBox="true"/>
          <p:nvPr/>
        </p:nvSpPr>
        <p:spPr>
          <a:xfrm>
            <a:off x="3426460" y="3905250"/>
            <a:ext cx="3984625" cy="1383665"/>
          </a:xfrm>
          <a:prstGeom prst="rect">
            <a:avLst/>
          </a:prstGeom>
          <a:noFill/>
        </p:spPr>
        <p:txBody>
          <a:bodyPr wrap="square" rtlCol="0">
            <a:spAutoFit/>
          </a:bodyPr>
          <a:p>
            <a:pPr marL="171450" indent="-171450">
              <a:buFont typeface="Arial" panose="02080604020202020204" pitchFamily="34" charset="0"/>
              <a:buChar char="•"/>
            </a:pPr>
            <a:r>
              <a:rPr lang="zh-CN" altLang="en-US" sz="1200">
                <a:ea typeface="宋体" charset="0"/>
              </a:rPr>
              <a:t>参考系</a:t>
            </a:r>
            <a:r>
              <a:rPr lang="en-US" altLang="zh-CN" sz="1200">
                <a:ea typeface="宋体" charset="0"/>
              </a:rPr>
              <a:t>Hs</a:t>
            </a:r>
            <a:r>
              <a:rPr lang="en-US" altLang="en-US" sz="1200">
                <a:ea typeface="宋体" charset="0"/>
              </a:rPr>
              <a:t> (</a:t>
            </a:r>
            <a:r>
              <a:rPr lang="zh-CN" altLang="en-US" sz="1200">
                <a:ea typeface="宋体" charset="0"/>
              </a:rPr>
              <a:t>无</a:t>
            </a:r>
            <a:r>
              <a:rPr lang="en-US" altLang="zh-CN" sz="1200">
                <a:ea typeface="宋体" charset="0"/>
              </a:rPr>
              <a:t>SL</a:t>
            </a:r>
            <a:r>
              <a:rPr lang="en-US" altLang="en-US" sz="1200">
                <a:ea typeface="宋体" charset="0"/>
              </a:rPr>
              <a:t>C)</a:t>
            </a:r>
            <a:r>
              <a:rPr lang="zh-CN" altLang="en-US" sz="1200">
                <a:ea typeface="宋体" charset="0"/>
              </a:rPr>
              <a:t>，扩散系统正比温度，与微磁模拟结果一致</a:t>
            </a:r>
            <a:r>
              <a:rPr lang="en-US" altLang="zh-CN" sz="1200">
                <a:ea typeface="宋体" charset="0"/>
              </a:rPr>
              <a:t>[14]</a:t>
            </a:r>
            <a:endParaRPr lang="zh-CN" altLang="en-US" sz="1200">
              <a:ea typeface="宋体" charset="0"/>
            </a:endParaRPr>
          </a:p>
          <a:p>
            <a:pPr marL="171450" indent="-171450">
              <a:buFont typeface="Arial" panose="02080604020202020204" pitchFamily="34" charset="0"/>
              <a:buChar char="•"/>
            </a:pPr>
            <a:r>
              <a:rPr lang="zh-CN" altLang="en-US" sz="1200">
                <a:ea typeface="宋体" charset="0"/>
              </a:rPr>
              <a:t>有</a:t>
            </a:r>
            <a:r>
              <a:rPr lang="en-US" altLang="zh-CN" sz="1200">
                <a:ea typeface="宋体" charset="0"/>
              </a:rPr>
              <a:t>SLC</a:t>
            </a:r>
            <a:r>
              <a:rPr lang="zh-CN" altLang="en-US" sz="1200">
                <a:ea typeface="宋体" charset="0"/>
              </a:rPr>
              <a:t>时，在</a:t>
            </a:r>
            <a:r>
              <a:rPr lang="en-US" altLang="zh-CN" sz="1200">
                <a:ea typeface="宋体" charset="0"/>
              </a:rPr>
              <a:t>T&lt;0.02</a:t>
            </a:r>
            <a:r>
              <a:rPr lang="zh-CN" altLang="en-US" sz="1200">
                <a:ea typeface="宋体" charset="0"/>
              </a:rPr>
              <a:t>时符合典型的Arrhenius行为，与实验一致</a:t>
            </a:r>
            <a:r>
              <a:rPr lang="en-US" altLang="zh-CN" sz="1200">
                <a:ea typeface="宋体" charset="0"/>
              </a:rPr>
              <a:t>[</a:t>
            </a:r>
            <a:r>
              <a:rPr lang="en-US" altLang="en-US" sz="1200">
                <a:ea typeface="宋体" charset="0"/>
              </a:rPr>
              <a:t>17,23]</a:t>
            </a:r>
            <a:r>
              <a:rPr lang="zh-CN" altLang="en-US" sz="1200">
                <a:ea typeface="宋体" charset="0"/>
              </a:rPr>
              <a:t>，与微磁模拟一致</a:t>
            </a:r>
            <a:r>
              <a:rPr lang="en-US" altLang="zh-CN" sz="1200">
                <a:ea typeface="宋体" charset="0"/>
              </a:rPr>
              <a:t>[14]</a:t>
            </a:r>
            <a:endParaRPr lang="en-US" altLang="zh-CN" sz="1200">
              <a:ea typeface="宋体" charset="0"/>
            </a:endParaRPr>
          </a:p>
          <a:p>
            <a:pPr marL="171450" indent="-171450">
              <a:buFont typeface="Arial" panose="02080604020202020204" pitchFamily="34" charset="0"/>
              <a:buChar char="•"/>
            </a:pPr>
            <a:r>
              <a:rPr lang="zh-CN" altLang="en-US" sz="1200">
                <a:solidFill>
                  <a:srgbClr val="FF0000"/>
                </a:solidFill>
                <a:ea typeface="宋体" charset="0"/>
              </a:rPr>
              <a:t>低温下</a:t>
            </a:r>
            <a:r>
              <a:rPr lang="en-US" altLang="zh-CN" sz="1200">
                <a:solidFill>
                  <a:srgbClr val="FF0000"/>
                </a:solidFill>
                <a:ea typeface="宋体" charset="0"/>
              </a:rPr>
              <a:t>sk</a:t>
            </a:r>
            <a:r>
              <a:rPr lang="zh-CN" altLang="en-US" sz="1200">
                <a:solidFill>
                  <a:srgbClr val="FF0000"/>
                </a:solidFill>
                <a:ea typeface="宋体" charset="0"/>
              </a:rPr>
              <a:t>运动遵循</a:t>
            </a:r>
            <a:r>
              <a:rPr lang="zh-CN" altLang="en-US" sz="1200">
                <a:solidFill>
                  <a:srgbClr val="FF0000"/>
                </a:solidFill>
                <a:ea typeface="宋体" charset="0"/>
                <a:sym typeface="+mn-ea"/>
              </a:rPr>
              <a:t>Arrhenius定律，高温下</a:t>
            </a:r>
            <a:r>
              <a:rPr lang="en-US" altLang="zh-CN" sz="1200">
                <a:solidFill>
                  <a:srgbClr val="FF0000"/>
                </a:solidFill>
                <a:ea typeface="宋体" charset="0"/>
                <a:sym typeface="+mn-ea"/>
              </a:rPr>
              <a:t>LLDF</a:t>
            </a:r>
            <a:r>
              <a:rPr lang="zh-CN" altLang="en-US" sz="1200">
                <a:solidFill>
                  <a:srgbClr val="FF0000"/>
                </a:solidFill>
                <a:ea typeface="宋体" charset="0"/>
                <a:sym typeface="+mn-ea"/>
              </a:rPr>
              <a:t>可忽略</a:t>
            </a:r>
            <a:endParaRPr lang="zh-CN" altLang="en-US" sz="1200">
              <a:ea typeface="宋体" charset="0"/>
              <a:sym typeface="+mn-ea"/>
            </a:endParaRPr>
          </a:p>
          <a:p>
            <a:pPr marL="171450" indent="-171450">
              <a:buFont typeface="Arial" panose="02080604020202020204" pitchFamily="34" charset="0"/>
              <a:buChar char="•"/>
            </a:pPr>
            <a:r>
              <a:rPr lang="zh-CN" altLang="en-US" sz="1200">
                <a:solidFill>
                  <a:srgbClr val="FF0000"/>
                </a:solidFill>
                <a:ea typeface="宋体" charset="0"/>
                <a:sym typeface="+mn-ea"/>
              </a:rPr>
              <a:t>低温</a:t>
            </a:r>
            <a:r>
              <a:rPr lang="zh-CN" altLang="en-US" sz="1200">
                <a:ea typeface="宋体" charset="0"/>
                <a:sym typeface="+mn-ea"/>
              </a:rPr>
              <a:t>下无外力施加情况下，</a:t>
            </a:r>
            <a:r>
              <a:rPr lang="en-US" altLang="zh-CN" sz="1200">
                <a:solidFill>
                  <a:srgbClr val="FF0000"/>
                </a:solidFill>
                <a:ea typeface="宋体" charset="0"/>
                <a:sym typeface="+mn-ea"/>
              </a:rPr>
              <a:t>sk</a:t>
            </a:r>
            <a:r>
              <a:rPr lang="zh-CN" altLang="en-US" sz="1200">
                <a:solidFill>
                  <a:srgbClr val="FF0000"/>
                </a:solidFill>
                <a:ea typeface="宋体" charset="0"/>
                <a:sym typeface="+mn-ea"/>
              </a:rPr>
              <a:t>的扩散存在迁移势垒</a:t>
            </a:r>
            <a:endParaRPr lang="zh-CN" altLang="en-US" sz="1200">
              <a:solidFill>
                <a:srgbClr val="FF0000"/>
              </a:solidFill>
              <a:ea typeface="宋体" charset="0"/>
              <a:sym typeface="+mn-ea"/>
            </a:endParaRPr>
          </a:p>
          <a:p>
            <a:pPr marL="171450" indent="-171450">
              <a:buFont typeface="Arial" panose="02080604020202020204" pitchFamily="34" charset="0"/>
              <a:buChar char="•"/>
            </a:pPr>
            <a:r>
              <a:rPr lang="zh-CN" altLang="en-US" sz="1200">
                <a:solidFill>
                  <a:srgbClr val="FF0000"/>
                </a:solidFill>
                <a:ea typeface="宋体" charset="0"/>
                <a:sym typeface="+mn-ea"/>
              </a:rPr>
              <a:t>升高温度</a:t>
            </a:r>
            <a:r>
              <a:rPr lang="zh-CN" altLang="en-US" sz="1200">
                <a:solidFill>
                  <a:schemeClr val="tx1"/>
                </a:solidFill>
                <a:ea typeface="宋体" charset="0"/>
                <a:sym typeface="+mn-ea"/>
              </a:rPr>
              <a:t>可以</a:t>
            </a:r>
            <a:r>
              <a:rPr lang="zh-CN" altLang="en-US" sz="1200">
                <a:solidFill>
                  <a:srgbClr val="FF0000"/>
                </a:solidFill>
                <a:ea typeface="宋体" charset="0"/>
                <a:sym typeface="+mn-ea"/>
              </a:rPr>
              <a:t>消除</a:t>
            </a:r>
            <a:r>
              <a:rPr lang="en-US" altLang="zh-CN" sz="1200">
                <a:solidFill>
                  <a:srgbClr val="FF0000"/>
                </a:solidFill>
                <a:ea typeface="宋体" charset="0"/>
                <a:sym typeface="+mn-ea"/>
              </a:rPr>
              <a:t>sk</a:t>
            </a:r>
            <a:r>
              <a:rPr lang="zh-CN" altLang="en-US" sz="1200">
                <a:solidFill>
                  <a:srgbClr val="FF0000"/>
                </a:solidFill>
                <a:ea typeface="宋体" charset="0"/>
                <a:sym typeface="+mn-ea"/>
              </a:rPr>
              <a:t>的迁移势垒</a:t>
            </a:r>
            <a:endParaRPr lang="zh-CN" altLang="en-US" sz="1200">
              <a:solidFill>
                <a:srgbClr val="FF0000"/>
              </a:solidFill>
              <a:ea typeface="宋体" charset="0"/>
              <a:sym typeface="+mn-ea"/>
            </a:endParaRPr>
          </a:p>
        </p:txBody>
      </p:sp>
      <p:sp>
        <p:nvSpPr>
          <p:cNvPr id="18" name="Text Box 17"/>
          <p:cNvSpPr txBox="true"/>
          <p:nvPr/>
        </p:nvSpPr>
        <p:spPr>
          <a:xfrm>
            <a:off x="53975" y="5349240"/>
            <a:ext cx="2852420" cy="306705"/>
          </a:xfrm>
          <a:prstGeom prst="rect">
            <a:avLst/>
          </a:prstGeom>
          <a:noFill/>
        </p:spPr>
        <p:txBody>
          <a:bodyPr wrap="none" rtlCol="0">
            <a:spAutoFit/>
          </a:bodyPr>
          <a:p>
            <a:r>
              <a:rPr lang="zh-CN" sz="1400" b="1">
                <a:solidFill>
                  <a:srgbClr val="FF0000"/>
                </a:solidFill>
                <a:ea typeface="宋体" charset="0"/>
              </a:rPr>
              <a:t>无外加力</a:t>
            </a:r>
            <a:r>
              <a:rPr lang="zh-CN" sz="1400">
                <a:ea typeface="宋体" charset="0"/>
              </a:rPr>
              <a:t>，无杂质的自由布朗运动</a:t>
            </a:r>
            <a:endParaRPr lang="zh-CN" sz="1400">
              <a:ea typeface="宋体" charset="0"/>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charset="0"/>
              </a:rPr>
              <a:t>数值模拟</a:t>
            </a:r>
            <a:endParaRPr lang="zh-CN" altLang="en-US" sz="1400">
              <a:solidFill>
                <a:srgbClr val="FF0000"/>
              </a:solidFill>
              <a:ea typeface="宋体" charset="0"/>
            </a:endParaRPr>
          </a:p>
        </p:txBody>
      </p:sp>
      <p:pic>
        <p:nvPicPr>
          <p:cNvPr id="16" name="Picture 15" descr="/home/ligy/Pictures/1.png1"/>
          <p:cNvPicPr>
            <a:picLocks noChangeAspect="true"/>
          </p:cNvPicPr>
          <p:nvPr/>
        </p:nvPicPr>
        <p:blipFill>
          <a:blip r:embed="rId1"/>
          <a:srcRect/>
          <a:stretch>
            <a:fillRect/>
          </a:stretch>
        </p:blipFill>
        <p:spPr>
          <a:xfrm>
            <a:off x="281623" y="605155"/>
            <a:ext cx="2769870" cy="1520825"/>
          </a:xfrm>
          <a:prstGeom prst="rect">
            <a:avLst/>
          </a:prstGeom>
        </p:spPr>
      </p:pic>
      <p:sp>
        <p:nvSpPr>
          <p:cNvPr id="17" name="Text Box 16"/>
          <p:cNvSpPr txBox="true"/>
          <p:nvPr/>
        </p:nvSpPr>
        <p:spPr>
          <a:xfrm>
            <a:off x="3241040" y="864235"/>
            <a:ext cx="3984625" cy="645160"/>
          </a:xfrm>
          <a:prstGeom prst="rect">
            <a:avLst/>
          </a:prstGeom>
          <a:noFill/>
        </p:spPr>
        <p:txBody>
          <a:bodyPr wrap="square" rtlCol="0">
            <a:spAutoFit/>
          </a:bodyPr>
          <a:p>
            <a:pPr marL="171450" indent="-171450">
              <a:buFont typeface="Arial" panose="02080604020202020204" pitchFamily="34" charset="0"/>
              <a:buChar char="•"/>
            </a:pPr>
            <a:r>
              <a:rPr lang="zh-CN" altLang="en-US" sz="1200">
                <a:solidFill>
                  <a:schemeClr val="tx1"/>
                </a:solidFill>
                <a:ea typeface="宋体" charset="0"/>
                <a:sym typeface="+mn-ea"/>
              </a:rPr>
              <a:t>升高温度可以消除外加驱动下</a:t>
            </a:r>
            <a:r>
              <a:rPr lang="en-US" altLang="zh-CN" sz="1200">
                <a:solidFill>
                  <a:schemeClr val="tx1"/>
                </a:solidFill>
                <a:ea typeface="宋体" charset="0"/>
                <a:sym typeface="+mn-ea"/>
              </a:rPr>
              <a:t>sk</a:t>
            </a:r>
            <a:r>
              <a:rPr lang="zh-CN" altLang="en-US" sz="1200">
                <a:solidFill>
                  <a:schemeClr val="tx1"/>
                </a:solidFill>
                <a:ea typeface="宋体" charset="0"/>
                <a:sym typeface="+mn-ea"/>
              </a:rPr>
              <a:t>的迁移势垒</a:t>
            </a:r>
            <a:endParaRPr lang="zh-CN" altLang="en-US" sz="1200">
              <a:solidFill>
                <a:schemeClr val="tx1"/>
              </a:solidFill>
              <a:ea typeface="宋体" charset="0"/>
              <a:sym typeface="+mn-ea"/>
            </a:endParaRPr>
          </a:p>
          <a:p>
            <a:pPr marL="171450" indent="-171450">
              <a:buFont typeface="Arial" panose="02080604020202020204" pitchFamily="34" charset="0"/>
              <a:buChar char="•"/>
            </a:pPr>
            <a:r>
              <a:rPr lang="zh-CN" altLang="en-US" sz="1200">
                <a:solidFill>
                  <a:schemeClr val="tx1"/>
                </a:solidFill>
                <a:ea typeface="宋体" charset="0"/>
                <a:sym typeface="+mn-ea"/>
              </a:rPr>
              <a:t>自由扩散与外力下的定向扩散的物理图像与金属中溶质扩散相同</a:t>
            </a:r>
            <a:endParaRPr lang="zh-CN" altLang="en-US" sz="1200">
              <a:solidFill>
                <a:schemeClr val="tx1"/>
              </a:solidFill>
              <a:ea typeface="宋体" charset="0"/>
              <a:sym typeface="+mn-ea"/>
            </a:endParaRPr>
          </a:p>
        </p:txBody>
      </p:sp>
      <p:sp>
        <p:nvSpPr>
          <p:cNvPr id="18" name="Text Box 17"/>
          <p:cNvSpPr txBox="true"/>
          <p:nvPr/>
        </p:nvSpPr>
        <p:spPr>
          <a:xfrm>
            <a:off x="1640840" y="472440"/>
            <a:ext cx="1253490" cy="306705"/>
          </a:xfrm>
          <a:prstGeom prst="rect">
            <a:avLst/>
          </a:prstGeom>
          <a:noFill/>
        </p:spPr>
        <p:txBody>
          <a:bodyPr wrap="none" rtlCol="0">
            <a:spAutoFit/>
          </a:bodyPr>
          <a:p>
            <a:r>
              <a:rPr lang="zh-CN" sz="1400" b="1">
                <a:solidFill>
                  <a:srgbClr val="FF0000"/>
                </a:solidFill>
                <a:ea typeface="宋体" charset="0"/>
              </a:rPr>
              <a:t>施加磁场梯度</a:t>
            </a:r>
            <a:endParaRPr lang="zh-CN" sz="1400">
              <a:ea typeface="宋体" charset="0"/>
            </a:endParaRPr>
          </a:p>
        </p:txBody>
      </p:sp>
      <p:sp>
        <p:nvSpPr>
          <p:cNvPr id="6" name="Text Box 5"/>
          <p:cNvSpPr txBox="true"/>
          <p:nvPr/>
        </p:nvSpPr>
        <p:spPr>
          <a:xfrm>
            <a:off x="66040" y="2084070"/>
            <a:ext cx="7274560" cy="521970"/>
          </a:xfrm>
          <a:prstGeom prst="rect">
            <a:avLst/>
          </a:prstGeom>
          <a:noFill/>
        </p:spPr>
        <p:txBody>
          <a:bodyPr wrap="none" rtlCol="0">
            <a:spAutoFit/>
          </a:bodyPr>
          <a:p>
            <a:pPr marL="285750" indent="-285750">
              <a:buFont typeface="Arial" panose="02080604020202020204" pitchFamily="34" charset="0"/>
              <a:buChar char="•"/>
            </a:pPr>
            <a:r>
              <a:rPr lang="zh-CN" sz="1400" b="1">
                <a:solidFill>
                  <a:srgbClr val="FF0000"/>
                </a:solidFill>
                <a:ea typeface="宋体" charset="0"/>
              </a:rPr>
              <a:t>人为设定一个</a:t>
            </a:r>
            <a:r>
              <a:rPr lang="en-US" altLang="zh-CN" sz="1400" b="1">
                <a:solidFill>
                  <a:srgbClr val="FF0000"/>
                </a:solidFill>
                <a:ea typeface="宋体" charset="0"/>
              </a:rPr>
              <a:t>LLDF</a:t>
            </a:r>
            <a:r>
              <a:rPr lang="zh-CN" altLang="en-US" sz="1400" b="1">
                <a:solidFill>
                  <a:srgbClr val="FF0000"/>
                </a:solidFill>
                <a:ea typeface="宋体" charset="0"/>
              </a:rPr>
              <a:t>，移动此</a:t>
            </a:r>
            <a:r>
              <a:rPr lang="en-US" altLang="zh-CN" sz="1400" b="1">
                <a:solidFill>
                  <a:srgbClr val="FF0000"/>
                </a:solidFill>
                <a:ea typeface="宋体" charset="0"/>
              </a:rPr>
              <a:t>LLDF</a:t>
            </a:r>
            <a:r>
              <a:rPr lang="zh-CN" altLang="en-US" sz="1400" b="1">
                <a:solidFill>
                  <a:srgbClr val="FF0000"/>
                </a:solidFill>
                <a:ea typeface="宋体" charset="0"/>
              </a:rPr>
              <a:t>来通过</a:t>
            </a:r>
            <a:r>
              <a:rPr lang="en-US" altLang="zh-CN" sz="1400" b="1">
                <a:solidFill>
                  <a:srgbClr val="FF0000"/>
                </a:solidFill>
                <a:ea typeface="宋体" charset="0"/>
              </a:rPr>
              <a:t>SLC</a:t>
            </a:r>
            <a:r>
              <a:rPr lang="zh-CN" altLang="en-US" sz="1400" b="1">
                <a:solidFill>
                  <a:srgbClr val="FF0000"/>
                </a:solidFill>
                <a:ea typeface="宋体" charset="0"/>
              </a:rPr>
              <a:t>牵引</a:t>
            </a:r>
            <a:r>
              <a:rPr lang="en-US" altLang="zh-CN" sz="1400" b="1">
                <a:solidFill>
                  <a:srgbClr val="FF0000"/>
                </a:solidFill>
                <a:ea typeface="宋体" charset="0"/>
              </a:rPr>
              <a:t>sk</a:t>
            </a:r>
            <a:r>
              <a:rPr lang="zh-CN" altLang="en-US" sz="1400" b="1">
                <a:solidFill>
                  <a:srgbClr val="FF0000"/>
                </a:solidFill>
                <a:ea typeface="宋体" charset="0"/>
              </a:rPr>
              <a:t>运动</a:t>
            </a:r>
            <a:endParaRPr lang="zh-CN" altLang="en-US" sz="1400">
              <a:ea typeface="宋体" charset="0"/>
            </a:endParaRPr>
          </a:p>
          <a:p>
            <a:pPr marL="285750" indent="-285750">
              <a:buFont typeface="Arial" panose="02080604020202020204" pitchFamily="34" charset="0"/>
              <a:buChar char="•"/>
            </a:pPr>
            <a:r>
              <a:rPr lang="zh-CN" altLang="en-US" sz="1400">
                <a:ea typeface="宋体" charset="0"/>
              </a:rPr>
              <a:t>发现</a:t>
            </a:r>
            <a:r>
              <a:rPr lang="en-US" altLang="zh-CN" sz="1400">
                <a:ea typeface="宋体" charset="0"/>
              </a:rPr>
              <a:t>sk</a:t>
            </a:r>
            <a:r>
              <a:rPr lang="zh-CN" altLang="en-US" sz="1400">
                <a:ea typeface="宋体" charset="0"/>
              </a:rPr>
              <a:t>运动时有回旋，当</a:t>
            </a:r>
            <a:r>
              <a:rPr lang="en-US" altLang="zh-CN" sz="1400">
                <a:ea typeface="宋体" charset="0"/>
              </a:rPr>
              <a:t>LLDF</a:t>
            </a:r>
            <a:r>
              <a:rPr lang="zh-CN" altLang="en-US" sz="1400">
                <a:ea typeface="宋体" charset="0"/>
              </a:rPr>
              <a:t>停止时，</a:t>
            </a:r>
            <a:r>
              <a:rPr lang="en-US" altLang="zh-CN" sz="1400">
                <a:ea typeface="宋体" charset="0"/>
              </a:rPr>
              <a:t>sk</a:t>
            </a:r>
            <a:r>
              <a:rPr lang="zh-CN" altLang="en-US" sz="1400">
                <a:ea typeface="宋体" charset="0"/>
              </a:rPr>
              <a:t>会绕</a:t>
            </a:r>
            <a:r>
              <a:rPr lang="en-US" altLang="zh-CN" sz="1400">
                <a:ea typeface="宋体" charset="0"/>
              </a:rPr>
              <a:t>LLDF</a:t>
            </a:r>
            <a:r>
              <a:rPr lang="zh-CN" altLang="en-US" sz="1400">
                <a:ea typeface="宋体" charset="0"/>
              </a:rPr>
              <a:t>旋转直到能量耗尽，停到</a:t>
            </a:r>
            <a:r>
              <a:rPr lang="en-US" altLang="zh-CN" sz="1400">
                <a:ea typeface="宋体" charset="0"/>
              </a:rPr>
              <a:t>LLDF</a:t>
            </a:r>
            <a:r>
              <a:rPr lang="zh-CN" altLang="en-US" sz="1400">
                <a:ea typeface="宋体" charset="0"/>
              </a:rPr>
              <a:t>附近</a:t>
            </a:r>
            <a:endParaRPr lang="zh-CN" altLang="en-US" sz="1400">
              <a:ea typeface="宋体" charset="0"/>
            </a:endParaRPr>
          </a:p>
        </p:txBody>
      </p:sp>
      <p:sp>
        <p:nvSpPr>
          <p:cNvPr id="19" name="Text Box 18"/>
          <p:cNvSpPr txBox="true"/>
          <p:nvPr/>
        </p:nvSpPr>
        <p:spPr>
          <a:xfrm>
            <a:off x="147320" y="4377690"/>
            <a:ext cx="1871980" cy="1045210"/>
          </a:xfrm>
          <a:prstGeom prst="rect">
            <a:avLst/>
          </a:prstGeom>
          <a:noFill/>
        </p:spPr>
        <p:txBody>
          <a:bodyPr wrap="none" rtlCol="0" anchor="t">
            <a:spAutoFit/>
          </a:bodyPr>
          <a:p>
            <a:pPr marL="285750" indent="-285750">
              <a:buFont typeface="Arial" panose="02080604020202020204" pitchFamily="34" charset="0"/>
              <a:buChar char="•"/>
            </a:pPr>
            <a:r>
              <a:rPr lang="zh-CN" sz="1400">
                <a:ea typeface="宋体" charset="0"/>
                <a:sym typeface="+mn-ea"/>
              </a:rPr>
              <a:t>驱动</a:t>
            </a:r>
            <a:r>
              <a:rPr lang="en-US" altLang="zh-CN" sz="1400">
                <a:ea typeface="宋体" charset="0"/>
                <a:sym typeface="+mn-ea"/>
              </a:rPr>
              <a:t>sk</a:t>
            </a:r>
            <a:r>
              <a:rPr lang="zh-CN" altLang="en-US" sz="1400">
                <a:ea typeface="宋体" charset="0"/>
                <a:sym typeface="+mn-ea"/>
              </a:rPr>
              <a:t>的方法：</a:t>
            </a:r>
            <a:r>
              <a:rPr lang="zh-CN" altLang="en-US" sz="1400" b="1">
                <a:solidFill>
                  <a:srgbClr val="FF0000"/>
                </a:solidFill>
                <a:ea typeface="宋体" charset="0"/>
                <a:sym typeface="+mn-ea"/>
              </a:rPr>
              <a:t>？</a:t>
            </a:r>
            <a:endParaRPr lang="zh-CN" altLang="en-US" sz="1400" b="1">
              <a:solidFill>
                <a:srgbClr val="FF0000"/>
              </a:solidFill>
              <a:ea typeface="宋体" charset="0"/>
              <a:sym typeface="+mn-ea"/>
            </a:endParaRPr>
          </a:p>
          <a:p>
            <a:pPr lvl="0" indent="0">
              <a:buFont typeface="Arial" panose="02080604020202020204" pitchFamily="34" charset="0"/>
              <a:buNone/>
            </a:pPr>
            <a:r>
              <a:rPr lang="en-US" sz="1200"/>
              <a:t>1. </a:t>
            </a:r>
            <a:r>
              <a:rPr lang="zh-CN" altLang="en-US" sz="1200">
                <a:ea typeface="宋体" charset="0"/>
              </a:rPr>
              <a:t>电流</a:t>
            </a:r>
            <a:endParaRPr lang="zh-CN" altLang="en-US" sz="1200">
              <a:ea typeface="宋体" charset="0"/>
            </a:endParaRPr>
          </a:p>
          <a:p>
            <a:pPr lvl="0" indent="0">
              <a:buFont typeface="Arial" panose="02080604020202020204" pitchFamily="34" charset="0"/>
              <a:buNone/>
            </a:pPr>
            <a:r>
              <a:rPr lang="en-US" altLang="zh-CN" sz="1200">
                <a:ea typeface="宋体" charset="0"/>
              </a:rPr>
              <a:t>2. </a:t>
            </a:r>
            <a:r>
              <a:rPr lang="zh-CN" altLang="en-US" sz="1200">
                <a:ea typeface="宋体" charset="0"/>
              </a:rPr>
              <a:t>磁场梯度</a:t>
            </a:r>
            <a:endParaRPr lang="zh-CN" altLang="en-US" sz="1200">
              <a:ea typeface="宋体" charset="0"/>
            </a:endParaRPr>
          </a:p>
          <a:p>
            <a:pPr lvl="0" indent="0">
              <a:buFont typeface="Arial" panose="02080604020202020204" pitchFamily="34" charset="0"/>
              <a:buNone/>
            </a:pPr>
            <a:r>
              <a:rPr lang="en-US" altLang="zh-CN" sz="1200">
                <a:ea typeface="宋体" charset="0"/>
              </a:rPr>
              <a:t>3. </a:t>
            </a:r>
            <a:r>
              <a:rPr lang="zh-CN" altLang="en-US" sz="1200">
                <a:ea typeface="宋体" charset="0"/>
              </a:rPr>
              <a:t>温度梯度</a:t>
            </a:r>
            <a:endParaRPr lang="zh-CN" altLang="en-US" sz="1200">
              <a:ea typeface="宋体" charset="0"/>
            </a:endParaRPr>
          </a:p>
          <a:p>
            <a:pPr lvl="0" indent="0">
              <a:buFont typeface="Arial" panose="02080604020202020204" pitchFamily="34" charset="0"/>
              <a:buNone/>
            </a:pPr>
            <a:r>
              <a:rPr lang="en-US" altLang="zh-CN" sz="1200">
                <a:ea typeface="宋体" charset="0"/>
              </a:rPr>
              <a:t>4. </a:t>
            </a:r>
            <a:r>
              <a:rPr lang="en-US" altLang="en-US" sz="1200">
                <a:ea typeface="宋体" charset="0"/>
              </a:rPr>
              <a:t>LLDF</a:t>
            </a:r>
            <a:endParaRPr lang="en-US" altLang="en-US" sz="1200">
              <a:ea typeface="宋体" charset="0"/>
            </a:endParaRPr>
          </a:p>
        </p:txBody>
      </p:sp>
      <p:pic>
        <p:nvPicPr>
          <p:cNvPr id="20" name="Picture 19" descr="/home/ligy/Downloads/1.gif1"/>
          <p:cNvPicPr>
            <a:picLocks noChangeAspect="true"/>
          </p:cNvPicPr>
          <p:nvPr/>
        </p:nvPicPr>
        <p:blipFill>
          <a:blip r:embed="rId2"/>
          <a:srcRect/>
          <a:stretch>
            <a:fillRect/>
          </a:stretch>
        </p:blipFill>
        <p:spPr>
          <a:xfrm>
            <a:off x="147003" y="2697798"/>
            <a:ext cx="3093720" cy="1617980"/>
          </a:xfrm>
          <a:prstGeom prst="rect">
            <a:avLst/>
          </a:prstGeom>
        </p:spPr>
      </p:pic>
      <p:pic>
        <p:nvPicPr>
          <p:cNvPr id="21" name="Picture 20" descr="/home/ligy/Pictures/1.png1"/>
          <p:cNvPicPr>
            <a:picLocks noChangeAspect="true"/>
          </p:cNvPicPr>
          <p:nvPr/>
        </p:nvPicPr>
        <p:blipFill>
          <a:blip r:embed="rId3"/>
          <a:srcRect/>
          <a:stretch>
            <a:fillRect/>
          </a:stretch>
        </p:blipFill>
        <p:spPr>
          <a:xfrm>
            <a:off x="3300730" y="2606040"/>
            <a:ext cx="3544570" cy="2724785"/>
          </a:xfrm>
          <a:prstGeom prst="rect">
            <a:avLst/>
          </a:prstGeom>
        </p:spPr>
      </p:pic>
      <p:sp>
        <p:nvSpPr>
          <p:cNvPr id="22" name="Text Box 21"/>
          <p:cNvSpPr txBox="true"/>
          <p:nvPr/>
        </p:nvSpPr>
        <p:spPr>
          <a:xfrm>
            <a:off x="4189095" y="49625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牵引</a:t>
            </a:r>
            <a:endParaRPr lang="zh-CN" b="1">
              <a:solidFill>
                <a:srgbClr val="FF0000"/>
              </a:solidFill>
            </a:endParaRPr>
          </a:p>
        </p:txBody>
      </p:sp>
      <p:sp>
        <p:nvSpPr>
          <p:cNvPr id="23" name="Text Box 22"/>
          <p:cNvSpPr txBox="true"/>
          <p:nvPr/>
        </p:nvSpPr>
        <p:spPr>
          <a:xfrm>
            <a:off x="5762625" y="51022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回旋</a:t>
            </a:r>
            <a:endParaRPr lang="zh-CN" b="1">
              <a:solidFill>
                <a:srgbClr val="FF0000"/>
              </a:solidFill>
            </a:endParaRPr>
          </a:p>
        </p:txBody>
      </p:sp>
      <p:sp>
        <p:nvSpPr>
          <p:cNvPr id="24" name="Text Box 23"/>
          <p:cNvSpPr txBox="true"/>
          <p:nvPr/>
        </p:nvSpPr>
        <p:spPr>
          <a:xfrm>
            <a:off x="147320" y="5330825"/>
            <a:ext cx="4558030" cy="306705"/>
          </a:xfrm>
          <a:prstGeom prst="rect">
            <a:avLst/>
          </a:prstGeom>
          <a:noFill/>
        </p:spPr>
        <p:txBody>
          <a:bodyPr wrap="none" rtlCol="0">
            <a:spAutoFit/>
          </a:bodyPr>
          <a:p>
            <a:pPr marL="285750" indent="-285750">
              <a:buFont typeface="Arial" panose="02080604020202020204" pitchFamily="34" charset="0"/>
              <a:buChar char="•"/>
            </a:pPr>
            <a:r>
              <a:rPr lang="zh-CN" sz="1400">
                <a:solidFill>
                  <a:schemeClr val="tx1"/>
                </a:solidFill>
                <a:ea typeface="宋体" charset="0"/>
              </a:rPr>
              <a:t>模拟细节：三角晶格，</a:t>
            </a:r>
            <a:r>
              <a:rPr lang="en-US" altLang="zh-CN" sz="1400">
                <a:solidFill>
                  <a:schemeClr val="tx1"/>
                </a:solidFill>
                <a:ea typeface="宋体" charset="0"/>
              </a:rPr>
              <a:t>100</a:t>
            </a:r>
            <a:r>
              <a:rPr lang="en-US" altLang="en-US" sz="1400">
                <a:solidFill>
                  <a:schemeClr val="tx1"/>
                </a:solidFill>
                <a:ea typeface="宋体" charset="0"/>
              </a:rPr>
              <a:t>x60</a:t>
            </a:r>
            <a:r>
              <a:rPr lang="zh-CN" altLang="en-US" sz="1400">
                <a:solidFill>
                  <a:schemeClr val="tx1"/>
                </a:solidFill>
                <a:ea typeface="宋体" charset="0"/>
              </a:rPr>
              <a:t>个元胞，周期边界条件</a:t>
            </a:r>
            <a:endParaRPr lang="zh-CN" altLang="en-US" sz="1400">
              <a:solidFill>
                <a:schemeClr val="tx1"/>
              </a:solidFill>
              <a:ea typeface="宋体" charset="0"/>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home/ligy/Pictures/1.png1"/>
          <p:cNvPicPr>
            <a:picLocks noChangeAspect="true"/>
          </p:cNvPicPr>
          <p:nvPr/>
        </p:nvPicPr>
        <p:blipFill>
          <a:blip r:embed="rId1"/>
          <a:srcRect/>
          <a:stretch>
            <a:fillRect/>
          </a:stretch>
        </p:blipFill>
        <p:spPr>
          <a:xfrm>
            <a:off x="3991604" y="3612811"/>
            <a:ext cx="3518437" cy="1443315"/>
          </a:xfrm>
          <a:prstGeom prst="rect">
            <a:avLst/>
          </a:prstGeom>
        </p:spPr>
      </p:pic>
      <p:sp>
        <p:nvSpPr>
          <p:cNvPr id="14" name="文本框 13"/>
          <p:cNvSpPr txBox="true"/>
          <p:nvPr/>
        </p:nvSpPr>
        <p:spPr>
          <a:xfrm>
            <a:off x="1572474" y="-4165"/>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865" y="399484"/>
            <a:ext cx="213417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59160" y="546164"/>
            <a:ext cx="7056755" cy="1599565"/>
          </a:xfrm>
          <a:prstGeom prst="rect">
            <a:avLst/>
          </a:prstGeom>
          <a:noFill/>
        </p:spPr>
        <p:txBody>
          <a:bodyPr wrap="none" rtlCol="0">
            <a:spAutoFit/>
          </a:bodyPr>
          <a:p>
            <a:pPr marL="285750" indent="-285750">
              <a:buFont typeface="Arial" panose="02080604020202020204" pitchFamily="34" charset="0"/>
              <a:buChar char="•"/>
            </a:pPr>
            <a:r>
              <a:rPr lang="zh-CN" altLang="en-US" sz="1400">
                <a:solidFill>
                  <a:schemeClr val="tx1"/>
                </a:solidFill>
                <a:ea typeface="宋体" pitchFamily="2" charset="-122"/>
              </a:rPr>
              <a:t>本文计算了无序的垂直磁化的超薄膜中电流驱动的</a:t>
            </a:r>
            <a:r>
              <a:rPr lang="en-US" altLang="zh-CN" sz="1400">
                <a:solidFill>
                  <a:schemeClr val="tx1"/>
                </a:solidFill>
                <a:ea typeface="宋体" pitchFamily="2" charset="-122"/>
              </a:rPr>
              <a:t>sk</a:t>
            </a:r>
            <a:r>
              <a:rPr lang="zh-CN" altLang="en-US" sz="1400">
                <a:solidFill>
                  <a:schemeClr val="tx1"/>
                </a:solidFill>
                <a:ea typeface="宋体" pitchFamily="2" charset="-122"/>
              </a:rPr>
              <a:t>动力学。</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本文的无序：各向异性是随机变化的</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发现：小电流时有</a:t>
            </a:r>
            <a:r>
              <a:rPr lang="en-US" altLang="zh-CN" sz="1400">
                <a:solidFill>
                  <a:schemeClr val="tx1"/>
                </a:solidFill>
                <a:ea typeface="宋体" pitchFamily="2" charset="-122"/>
              </a:rPr>
              <a:t>pining</a:t>
            </a:r>
            <a:r>
              <a:rPr lang="zh-CN" altLang="en-US" sz="1400">
                <a:solidFill>
                  <a:schemeClr val="tx1"/>
                </a:solidFill>
                <a:ea typeface="宋体" pitchFamily="2" charset="-122"/>
              </a:rPr>
              <a:t>现象，大电流不会</a:t>
            </a:r>
            <a:r>
              <a:rPr lang="en-US" altLang="zh-CN" sz="1400">
                <a:solidFill>
                  <a:schemeClr val="tx1"/>
                </a:solidFill>
                <a:ea typeface="宋体" pitchFamily="2" charset="-122"/>
              </a:rPr>
              <a:t>pin</a:t>
            </a:r>
            <a:r>
              <a:rPr lang="zh-CN" altLang="en-US" sz="1400">
                <a:solidFill>
                  <a:schemeClr val="tx1"/>
                </a:solidFill>
                <a:ea typeface="宋体" pitchFamily="2" charset="-122"/>
              </a:rPr>
              <a:t>。与</a:t>
            </a:r>
            <a:r>
              <a:rPr lang="en-US" altLang="zh-CN" sz="1400">
                <a:solidFill>
                  <a:schemeClr val="tx1"/>
                </a:solidFill>
                <a:ea typeface="宋体" pitchFamily="2" charset="-122"/>
              </a:rPr>
              <a:t>disordered</a:t>
            </a:r>
            <a:r>
              <a:rPr lang="zh-CN" altLang="en-US" sz="1400">
                <a:solidFill>
                  <a:schemeClr val="tx1"/>
                </a:solidFill>
                <a:ea typeface="宋体" pitchFamily="2" charset="-122"/>
              </a:rPr>
              <a:t>薄膜中磁畴壁的动力类似</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sk</a:t>
            </a:r>
            <a:r>
              <a:rPr lang="zh-CN" altLang="en-US" sz="1400">
                <a:solidFill>
                  <a:schemeClr val="tx1"/>
                </a:solidFill>
                <a:ea typeface="宋体" pitchFamily="2" charset="-122"/>
              </a:rPr>
              <a:t>半径随电流而涨落（由</a:t>
            </a:r>
            <a:r>
              <a:rPr lang="en-US" altLang="zh-CN" sz="1400">
                <a:solidFill>
                  <a:schemeClr val="tx1"/>
                </a:solidFill>
                <a:ea typeface="宋体" pitchFamily="2" charset="-122"/>
              </a:rPr>
              <a:t>sk</a:t>
            </a:r>
            <a:r>
              <a:rPr lang="zh-CN" altLang="en-US" sz="1400">
                <a:solidFill>
                  <a:schemeClr val="tx1"/>
                </a:solidFill>
                <a:ea typeface="宋体" pitchFamily="2" charset="-122"/>
              </a:rPr>
              <a:t>与</a:t>
            </a:r>
            <a:r>
              <a:rPr lang="en-US" altLang="zh-CN" sz="1400">
                <a:solidFill>
                  <a:schemeClr val="tx1"/>
                </a:solidFill>
                <a:ea typeface="宋体" pitchFamily="2" charset="-122"/>
              </a:rPr>
              <a:t>pining</a:t>
            </a:r>
            <a:r>
              <a:rPr lang="zh-CN" altLang="en-US" sz="1400">
                <a:solidFill>
                  <a:schemeClr val="tx1"/>
                </a:solidFill>
                <a:ea typeface="宋体" pitchFamily="2" charset="-122"/>
              </a:rPr>
              <a:t>势作用引起）</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加无序的研究：</a:t>
            </a:r>
            <a:r>
              <a:rPr lang="en-US" altLang="zh-CN" sz="1400">
                <a:solidFill>
                  <a:schemeClr val="tx1"/>
                </a:solidFill>
                <a:ea typeface="宋体" pitchFamily="2" charset="-122"/>
              </a:rPr>
              <a:t>[13,27,28,29,30]</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alpha=0.3, 各向异性K服从高斯分布</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当电流较大、无序较强时sk会消失</a:t>
            </a:r>
            <a:endParaRPr lang="en-US" altLang="en-US" sz="1400">
              <a:solidFill>
                <a:schemeClr val="tx1"/>
              </a:solidFill>
              <a:ea typeface="宋体" pitchFamily="2" charset="-122"/>
            </a:endParaRPr>
          </a:p>
        </p:txBody>
      </p:sp>
      <p:sp>
        <p:nvSpPr>
          <p:cNvPr id="4" name="Text Box 3"/>
          <p:cNvSpPr txBox="true"/>
          <p:nvPr/>
        </p:nvSpPr>
        <p:spPr>
          <a:xfrm>
            <a:off x="66144" y="83262"/>
            <a:ext cx="594979"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1"/>
          <p:cNvPicPr>
            <a:picLocks noChangeAspect="true"/>
          </p:cNvPicPr>
          <p:nvPr/>
        </p:nvPicPr>
        <p:blipFill>
          <a:blip r:embed="rId2"/>
          <a:stretch>
            <a:fillRect/>
          </a:stretch>
        </p:blipFill>
        <p:spPr>
          <a:xfrm>
            <a:off x="4100186" y="1917726"/>
            <a:ext cx="2614857" cy="356860"/>
          </a:xfrm>
          <a:prstGeom prst="rect">
            <a:avLst/>
          </a:prstGeom>
        </p:spPr>
      </p:pic>
      <p:pic>
        <p:nvPicPr>
          <p:cNvPr id="2" name="Picture 1" descr="1"/>
          <p:cNvPicPr>
            <a:picLocks noChangeAspect="true"/>
          </p:cNvPicPr>
          <p:nvPr/>
        </p:nvPicPr>
        <p:blipFill>
          <a:blip r:embed="rId3"/>
          <a:stretch>
            <a:fillRect/>
          </a:stretch>
        </p:blipFill>
        <p:spPr>
          <a:xfrm>
            <a:off x="335376" y="2212992"/>
            <a:ext cx="2620571" cy="1906852"/>
          </a:xfrm>
          <a:prstGeom prst="rect">
            <a:avLst/>
          </a:prstGeom>
        </p:spPr>
      </p:pic>
      <p:sp>
        <p:nvSpPr>
          <p:cNvPr id="7" name="Text Box 6"/>
          <p:cNvSpPr txBox="true"/>
          <p:nvPr/>
        </p:nvSpPr>
        <p:spPr>
          <a:xfrm>
            <a:off x="1477709" y="2067581"/>
            <a:ext cx="1264885" cy="645160"/>
          </a:xfrm>
          <a:prstGeom prst="rect">
            <a:avLst/>
          </a:prstGeom>
          <a:noFill/>
        </p:spPr>
        <p:txBody>
          <a:bodyPr wrap="square" rtlCol="0">
            <a:spAutoFit/>
          </a:bodyPr>
          <a:p>
            <a:pPr indent="0">
              <a:buNone/>
            </a:pPr>
            <a:r>
              <a:rPr lang="en-US" altLang="en-US" sz="1200" b="1">
                <a:solidFill>
                  <a:srgbClr val="FF0000"/>
                </a:solidFill>
              </a:rPr>
              <a:t>各向异性无序的方差越大pinning越明显</a:t>
            </a:r>
            <a:endParaRPr lang="en-US" altLang="en-US" sz="1200" b="1">
              <a:solidFill>
                <a:srgbClr val="FF0000"/>
              </a:solidFill>
            </a:endParaRPr>
          </a:p>
        </p:txBody>
      </p:sp>
      <p:sp>
        <p:nvSpPr>
          <p:cNvPr id="10" name="Text Box 9"/>
          <p:cNvSpPr txBox="true"/>
          <p:nvPr/>
        </p:nvSpPr>
        <p:spPr>
          <a:xfrm>
            <a:off x="3752216" y="5056443"/>
            <a:ext cx="1623649" cy="521970"/>
          </a:xfrm>
          <a:prstGeom prst="rect">
            <a:avLst/>
          </a:prstGeom>
          <a:noFill/>
        </p:spPr>
        <p:txBody>
          <a:bodyPr wrap="square" rtlCol="0">
            <a:spAutoFit/>
          </a:bodyPr>
          <a:p>
            <a:r>
              <a:rPr lang="en-US" altLang="en-US" sz="1400"/>
              <a:t>1.电流产生的自旋霍尔力矩(SOT)</a:t>
            </a:r>
            <a:endParaRPr lang="en-US" altLang="en-US" sz="1400"/>
          </a:p>
        </p:txBody>
      </p:sp>
      <p:sp>
        <p:nvSpPr>
          <p:cNvPr id="11" name="Text Box 10"/>
          <p:cNvSpPr txBox="true"/>
          <p:nvPr/>
        </p:nvSpPr>
        <p:spPr>
          <a:xfrm>
            <a:off x="4589122" y="3820767"/>
            <a:ext cx="916279"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200708" y="3820767"/>
            <a:ext cx="916279"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155041" y="4171277"/>
            <a:ext cx="3709566" cy="1383665"/>
          </a:xfrm>
          <a:prstGeom prst="rect">
            <a:avLst/>
          </a:prstGeom>
          <a:noFill/>
        </p:spPr>
        <p:txBody>
          <a:bodyPr wrap="square" rtlCol="0">
            <a:spAutoFit/>
          </a:bodyPr>
          <a:p>
            <a:pPr marL="285750" indent="-285750" algn="l">
              <a:buFont typeface="Arial" panose="02080604020202020204" pitchFamily="34" charset="0"/>
              <a:buChar char="•"/>
            </a:pPr>
            <a:r>
              <a:rPr lang="en-US" altLang="en-US" sz="1400">
                <a:solidFill>
                  <a:schemeClr val="tx1"/>
                </a:solidFill>
                <a:ea typeface="宋体" pitchFamily="2" charset="-122"/>
              </a:rPr>
              <a:t>自旋霍尔力矩：重金属中通x方向电流，产生</a:t>
            </a:r>
            <a:r>
              <a:rPr lang="en-US" altLang="en-US" sz="1400">
                <a:ea typeface="宋体" pitchFamily="2" charset="-122"/>
                <a:sym typeface="+mn-ea"/>
              </a:rPr>
              <a:t>y方向极化的</a:t>
            </a:r>
            <a:r>
              <a:rPr lang="en-US" altLang="en-US" sz="1400">
                <a:solidFill>
                  <a:schemeClr val="tx1"/>
                </a:solidFill>
                <a:ea typeface="宋体" pitchFamily="2" charset="-122"/>
              </a:rPr>
              <a:t>流向</a:t>
            </a:r>
            <a:r>
              <a:rPr lang="en-US" altLang="en-US" sz="1400">
                <a:ea typeface="宋体" pitchFamily="2" charset="-122"/>
                <a:sym typeface="+mn-ea"/>
              </a:rPr>
              <a:t>z方向</a:t>
            </a:r>
            <a:r>
              <a:rPr lang="en-US" altLang="en-US" sz="1400">
                <a:solidFill>
                  <a:schemeClr val="tx1"/>
                </a:solidFill>
                <a:ea typeface="宋体" pitchFamily="2" charset="-122"/>
              </a:rPr>
              <a:t>铁磁薄膜层的自旋流</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各向异性无序导致更明显的pinning效应</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小外加驱动时pin，驱动大时回到理想的没有pin的运动情况</a:t>
            </a:r>
            <a:endParaRPr lang="en-US" altLang="en-US" sz="1400">
              <a:solidFill>
                <a:schemeClr val="tx1"/>
              </a:solidFill>
              <a:ea typeface="宋体" pitchFamily="2" charset="-122"/>
            </a:endParaRPr>
          </a:p>
        </p:txBody>
      </p:sp>
      <p:pic>
        <p:nvPicPr>
          <p:cNvPr id="17" name="Picture 16" descr="/home/ligy/Pictures/1.png1"/>
          <p:cNvPicPr>
            <a:picLocks noChangeAspect="true"/>
          </p:cNvPicPr>
          <p:nvPr/>
        </p:nvPicPr>
        <p:blipFill>
          <a:blip r:embed="rId4"/>
          <a:srcRect/>
          <a:stretch>
            <a:fillRect/>
          </a:stretch>
        </p:blipFill>
        <p:spPr>
          <a:xfrm>
            <a:off x="5291730" y="5138990"/>
            <a:ext cx="2131636" cy="356860"/>
          </a:xfrm>
          <a:prstGeom prst="rect">
            <a:avLst/>
          </a:prstGeom>
        </p:spPr>
      </p:pic>
      <p:cxnSp>
        <p:nvCxnSpPr>
          <p:cNvPr id="9" name="Straight Arrow Connector 8"/>
          <p:cNvCxnSpPr/>
          <p:nvPr/>
        </p:nvCxnSpPr>
        <p:spPr>
          <a:xfrm flipV="true">
            <a:off x="6323894" y="5056443"/>
            <a:ext cx="264153" cy="191129"/>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true" flipV="true">
            <a:off x="5375865" y="5056443"/>
            <a:ext cx="270502" cy="152395"/>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4" name="Text Box 23"/>
          <p:cNvSpPr txBox="true"/>
          <p:nvPr/>
        </p:nvSpPr>
        <p:spPr>
          <a:xfrm>
            <a:off x="3991604" y="2538739"/>
            <a:ext cx="3202850" cy="737235"/>
          </a:xfrm>
          <a:prstGeom prst="rect">
            <a:avLst/>
          </a:prstGeom>
          <a:noFill/>
        </p:spPr>
        <p:txBody>
          <a:bodyPr wrap="square" rtlCol="0">
            <a:spAutoFit/>
          </a:bodyPr>
          <a:p>
            <a:r>
              <a:rPr lang="zh-CN" altLang="en-US" sz="1400">
                <a:ea typeface="宋体" pitchFamily="2" charset="-122"/>
              </a:rPr>
              <a:t>两种自旋力矩驱动机制：</a:t>
            </a:r>
            <a:endParaRPr lang="zh-CN" altLang="en-US" sz="1400">
              <a:ea typeface="宋体" pitchFamily="2" charset="-122"/>
            </a:endParaRPr>
          </a:p>
          <a:p>
            <a:r>
              <a:rPr lang="en-US" altLang="en-US" sz="1400"/>
              <a:t>1.电流产生的自旋霍尔力矩 </a:t>
            </a:r>
            <a:endParaRPr lang="en-US" altLang="en-US" sz="1400"/>
          </a:p>
          <a:p>
            <a:r>
              <a:rPr lang="en-US" altLang="en-US" sz="1400"/>
              <a:t>2. </a:t>
            </a:r>
            <a:r>
              <a:rPr lang="zh-CN" altLang="en-US" sz="1400">
                <a:ea typeface="宋体" pitchFamily="2" charset="-122"/>
                <a:sym typeface="+mn-ea"/>
              </a:rPr>
              <a:t>面内自旋极化电流产生的自旋力矩</a:t>
            </a:r>
            <a:endParaRPr lang="en-US" altLang="en-US" sz="1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793902" y="118946"/>
            <a:ext cx="5974080" cy="460375"/>
          </a:xfrm>
          <a:prstGeom prst="rect">
            <a:avLst/>
          </a:prstGeom>
          <a:noFill/>
        </p:spPr>
        <p:txBody>
          <a:bodyPr wrap="none" rtlCol="0">
            <a:spAutoFit/>
          </a:bodyPr>
          <a:lstStyle/>
          <a:p>
            <a:r>
              <a:rPr lang="en-US" sz="2400" dirty="0">
                <a:latin typeface="+mj-lt"/>
              </a:rPr>
              <a:t>介观</a:t>
            </a:r>
            <a:r>
              <a:rPr lang="en-US" altLang="en-US" sz="2400" dirty="0">
                <a:latin typeface="+mj-lt"/>
              </a:rPr>
              <a:t>无序电容器中的电化学电容的统计性质</a:t>
            </a:r>
            <a:endParaRPr lang="en-US" altLang="en-US" sz="2400" dirty="0">
              <a:latin typeface="+mj-lt"/>
            </a:endParaRPr>
          </a:p>
        </p:txBody>
      </p:sp>
      <p:sp>
        <p:nvSpPr>
          <p:cNvPr id="8" name="Text Box 7"/>
          <p:cNvSpPr txBox="true"/>
          <p:nvPr/>
        </p:nvSpPr>
        <p:spPr>
          <a:xfrm>
            <a:off x="117475" y="1819275"/>
            <a:ext cx="7126605" cy="1791260"/>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600" b="1" dirty="0"/>
              <a:t>结论</a:t>
            </a:r>
            <a:r>
              <a:rPr lang="en-US" altLang="en-US" sz="1600" dirty="0"/>
              <a:t>：</a:t>
            </a:r>
            <a:endParaRPr lang="en-US" altLang="en-US" sz="1600" dirty="0"/>
          </a:p>
          <a:p>
            <a:pPr marL="285750" indent="-285750">
              <a:lnSpc>
                <a:spcPct val="90000"/>
              </a:lnSpc>
              <a:buFont typeface="Arial" panose="02080604020202020204" pitchFamily="34" charset="0"/>
              <a:buChar char="•"/>
            </a:pPr>
            <a:r>
              <a:rPr lang="en-US" altLang="en-US" sz="1600" dirty="0"/>
              <a:t>单个channel，W较小时，高斯分布</a:t>
            </a:r>
            <a:endParaRPr lang="en-US" altLang="en-US" sz="1600" dirty="0"/>
          </a:p>
          <a:p>
            <a:pPr marL="285750" indent="-285750">
              <a:lnSpc>
                <a:spcPct val="90000"/>
              </a:lnSpc>
              <a:buFont typeface="Arial" panose="02080604020202020204" pitchFamily="34" charset="0"/>
              <a:buChar char="•"/>
            </a:pPr>
            <a:r>
              <a:rPr lang="en-US" altLang="en-US" sz="1600" dirty="0" err="1">
                <a:sym typeface="+mn-ea"/>
              </a:rPr>
              <a:t>单个channel</a:t>
            </a:r>
            <a:r>
              <a:rPr lang="en-US" altLang="en-US" sz="1600" dirty="0">
                <a:sym typeface="+mn-ea"/>
              </a:rPr>
              <a:t>，</a:t>
            </a:r>
            <a:r>
              <a:rPr lang="en-US" altLang="en-US" sz="1600" dirty="0"/>
              <a:t>W较大时，分布为one-sided,存在necklace state.</a:t>
            </a:r>
            <a:endParaRPr lang="en-US" altLang="en-US" sz="1600" dirty="0"/>
          </a:p>
          <a:p>
            <a:pPr marL="285750" indent="-285750">
              <a:lnSpc>
                <a:spcPct val="90000"/>
              </a:lnSpc>
              <a:buFont typeface="Arial" panose="02080604020202020204" pitchFamily="34" charset="0"/>
              <a:buChar char="•"/>
            </a:pPr>
            <a:r>
              <a:rPr lang="en-US" altLang="en-US" sz="1600" dirty="0"/>
              <a:t>channel增加时，necklace state贡献减小</a:t>
            </a:r>
            <a:endParaRPr lang="en-US" altLang="en-US" sz="1600" dirty="0"/>
          </a:p>
          <a:p>
            <a:pPr marL="285750" indent="-285750">
              <a:lnSpc>
                <a:spcPct val="90000"/>
              </a:lnSpc>
              <a:buFont typeface="Arial" panose="02080604020202020204" pitchFamily="34" charset="0"/>
              <a:buChar char="•"/>
            </a:pPr>
            <a:r>
              <a:rPr lang="en-US" altLang="en-US" sz="1600" dirty="0"/>
              <a:t>多个channel时，rms(G)有平台，是普适的，不依赖于系统大小，无序强度，费米能等</a:t>
            </a:r>
            <a:endParaRPr lang="en-US" altLang="en-US" sz="1600" dirty="0"/>
          </a:p>
          <a:p>
            <a:pPr marL="285750" indent="-285750">
              <a:lnSpc>
                <a:spcPct val="90000"/>
              </a:lnSpc>
              <a:buFont typeface="Arial" panose="02080604020202020204" pitchFamily="34" charset="0"/>
              <a:buChar char="•"/>
            </a:pPr>
            <a:r>
              <a:rPr lang="en-US" altLang="en-US" sz="1600" dirty="0"/>
              <a:t>同时，普适行为也不依赖于对称性(三个系综)，beta=1,2,4的平台大小相同</a:t>
            </a:r>
            <a:endParaRPr lang="en-US" altLang="en-US" sz="1600" dirty="0"/>
          </a:p>
        </p:txBody>
      </p:sp>
      <p:sp>
        <p:nvSpPr>
          <p:cNvPr id="12" name="Text Box 11"/>
          <p:cNvSpPr txBox="true"/>
          <p:nvPr/>
        </p:nvSpPr>
        <p:spPr>
          <a:xfrm>
            <a:off x="2886075" y="5341620"/>
            <a:ext cx="2312035" cy="275590"/>
          </a:xfrm>
          <a:prstGeom prst="rect">
            <a:avLst/>
          </a:prstGeom>
          <a:noFill/>
        </p:spPr>
        <p:txBody>
          <a:bodyPr wrap="square" rtlCol="0" anchor="t">
            <a:spAutoFit/>
          </a:bodyPr>
          <a:lstStyle/>
          <a:p>
            <a:r>
              <a:rPr lang="en-US" altLang="en-US" sz="1200"/>
              <a:t>Xu, PR</a:t>
            </a:r>
            <a:r>
              <a:rPr lang="en-US" sz="1200"/>
              <a:t>B B 89, 245430 (2014)</a:t>
            </a:r>
            <a:endParaRPr lang="en-US" sz="1200"/>
          </a:p>
        </p:txBody>
      </p:sp>
      <p:pic>
        <p:nvPicPr>
          <p:cNvPr id="2" name="Picture 1" descr="1"/>
          <p:cNvPicPr>
            <a:picLocks noChangeAspect="true"/>
          </p:cNvPicPr>
          <p:nvPr/>
        </p:nvPicPr>
        <p:blipFill>
          <a:blip r:embed="rId1"/>
          <a:stretch>
            <a:fillRect/>
          </a:stretch>
        </p:blipFill>
        <p:spPr>
          <a:xfrm>
            <a:off x="117475" y="3732492"/>
            <a:ext cx="1747520" cy="1356995"/>
          </a:xfrm>
          <a:prstGeom prst="rect">
            <a:avLst/>
          </a:prstGeom>
        </p:spPr>
      </p:pic>
      <p:sp>
        <p:nvSpPr>
          <p:cNvPr id="3" name="Text Box 2"/>
          <p:cNvSpPr txBox="true"/>
          <p:nvPr/>
        </p:nvSpPr>
        <p:spPr>
          <a:xfrm>
            <a:off x="572135" y="4599902"/>
            <a:ext cx="1041400" cy="337185"/>
          </a:xfrm>
          <a:prstGeom prst="rect">
            <a:avLst/>
          </a:prstGeom>
          <a:noFill/>
        </p:spPr>
        <p:txBody>
          <a:bodyPr wrap="none" rtlCol="0" anchor="t">
            <a:spAutoFit/>
          </a:bodyPr>
          <a:lstStyle/>
          <a:p>
            <a:r>
              <a:rPr lang="en-US" altLang="en-US" sz="1600">
                <a:solidFill>
                  <a:srgbClr val="FF0000"/>
                </a:solidFill>
                <a:sym typeface="+mn-ea"/>
              </a:rPr>
              <a:t>Gaussian</a:t>
            </a:r>
            <a:endParaRPr lang="en-US" altLang="en-US" sz="1600">
              <a:solidFill>
                <a:srgbClr val="FF0000"/>
              </a:solidFill>
              <a:sym typeface="+mn-ea"/>
            </a:endParaRPr>
          </a:p>
        </p:txBody>
      </p:sp>
      <p:pic>
        <p:nvPicPr>
          <p:cNvPr id="4" name="Picture 3" descr="1"/>
          <p:cNvPicPr>
            <a:picLocks noChangeAspect="true"/>
          </p:cNvPicPr>
          <p:nvPr/>
        </p:nvPicPr>
        <p:blipFill>
          <a:blip r:embed="rId2"/>
          <a:stretch>
            <a:fillRect/>
          </a:stretch>
        </p:blipFill>
        <p:spPr>
          <a:xfrm>
            <a:off x="1736090" y="3799802"/>
            <a:ext cx="1728470" cy="1403350"/>
          </a:xfrm>
          <a:prstGeom prst="rect">
            <a:avLst/>
          </a:prstGeom>
        </p:spPr>
      </p:pic>
      <p:sp>
        <p:nvSpPr>
          <p:cNvPr id="11" name="Text Box 10"/>
          <p:cNvSpPr txBox="true"/>
          <p:nvPr/>
        </p:nvSpPr>
        <p:spPr>
          <a:xfrm>
            <a:off x="2247900" y="4310342"/>
            <a:ext cx="1075690" cy="337185"/>
          </a:xfrm>
          <a:prstGeom prst="rect">
            <a:avLst/>
          </a:prstGeom>
          <a:noFill/>
        </p:spPr>
        <p:txBody>
          <a:bodyPr wrap="none" rtlCol="0" anchor="t">
            <a:spAutoFit/>
          </a:bodyPr>
          <a:lstStyle/>
          <a:p>
            <a:r>
              <a:rPr lang="en-US" altLang="en-US" sz="1600">
                <a:solidFill>
                  <a:srgbClr val="FF0000"/>
                </a:solidFill>
                <a:sym typeface="+mn-ea"/>
              </a:rPr>
              <a:t>one-sided</a:t>
            </a:r>
            <a:endParaRPr lang="en-US" altLang="en-US" sz="1600">
              <a:solidFill>
                <a:srgbClr val="FF0000"/>
              </a:solidFill>
              <a:sym typeface="+mn-ea"/>
            </a:endParaRPr>
          </a:p>
        </p:txBody>
      </p:sp>
      <p:pic>
        <p:nvPicPr>
          <p:cNvPr id="19" name="Picture 18" descr="1"/>
          <p:cNvPicPr>
            <a:picLocks noChangeAspect="true"/>
          </p:cNvPicPr>
          <p:nvPr/>
        </p:nvPicPr>
        <p:blipFill>
          <a:blip r:embed="rId3"/>
          <a:stretch>
            <a:fillRect/>
          </a:stretch>
        </p:blipFill>
        <p:spPr>
          <a:xfrm>
            <a:off x="3587115" y="3732492"/>
            <a:ext cx="1892300" cy="1448435"/>
          </a:xfrm>
          <a:prstGeom prst="rect">
            <a:avLst/>
          </a:prstGeom>
        </p:spPr>
      </p:pic>
      <p:sp>
        <p:nvSpPr>
          <p:cNvPr id="20" name="Text Box 19"/>
          <p:cNvSpPr txBox="true"/>
          <p:nvPr/>
        </p:nvSpPr>
        <p:spPr>
          <a:xfrm>
            <a:off x="3766185" y="4552912"/>
            <a:ext cx="1626235" cy="337185"/>
          </a:xfrm>
          <a:prstGeom prst="rect">
            <a:avLst/>
          </a:prstGeom>
          <a:noFill/>
        </p:spPr>
        <p:txBody>
          <a:bodyPr wrap="square" rtlCol="0" anchor="t">
            <a:spAutoFit/>
          </a:bodyPr>
          <a:lstStyle/>
          <a:p>
            <a:r>
              <a:rPr lang="en-US" sz="1600">
                <a:solidFill>
                  <a:srgbClr val="FF0000"/>
                </a:solidFill>
              </a:rPr>
              <a:t>superuniversal</a:t>
            </a:r>
            <a:endParaRPr lang="en-US" sz="1600">
              <a:solidFill>
                <a:srgbClr val="FF0000"/>
              </a:solidFill>
            </a:endParaRPr>
          </a:p>
        </p:txBody>
      </p:sp>
      <p:pic>
        <p:nvPicPr>
          <p:cNvPr id="21" name="Picture 20" descr="1"/>
          <p:cNvPicPr>
            <a:picLocks noChangeAspect="true"/>
          </p:cNvPicPr>
          <p:nvPr/>
        </p:nvPicPr>
        <p:blipFill>
          <a:blip r:embed="rId4"/>
          <a:stretch>
            <a:fillRect/>
          </a:stretch>
        </p:blipFill>
        <p:spPr>
          <a:xfrm>
            <a:off x="5479415" y="3739477"/>
            <a:ext cx="1937385" cy="1463675"/>
          </a:xfrm>
          <a:prstGeom prst="rect">
            <a:avLst/>
          </a:prstGeom>
        </p:spPr>
      </p:pic>
      <p:sp>
        <p:nvSpPr>
          <p:cNvPr id="22" name="Text Box 21"/>
          <p:cNvSpPr txBox="true"/>
          <p:nvPr/>
        </p:nvSpPr>
        <p:spPr>
          <a:xfrm>
            <a:off x="5923915" y="4647527"/>
            <a:ext cx="1155700" cy="337185"/>
          </a:xfrm>
          <a:prstGeom prst="rect">
            <a:avLst/>
          </a:prstGeom>
          <a:noFill/>
        </p:spPr>
        <p:txBody>
          <a:bodyPr wrap="square" rtlCol="0" anchor="t">
            <a:spAutoFit/>
          </a:bodyPr>
          <a:lstStyle/>
          <a:p>
            <a:r>
              <a:rPr lang="en-US" sz="1600">
                <a:solidFill>
                  <a:srgbClr val="FF0000"/>
                </a:solidFill>
              </a:rPr>
              <a:t>universal</a:t>
            </a:r>
            <a:endParaRPr lang="en-US" sz="1600">
              <a:solidFill>
                <a:srgbClr val="FF0000"/>
              </a:solidFill>
            </a:endParaRPr>
          </a:p>
        </p:txBody>
      </p:sp>
      <p:pic>
        <p:nvPicPr>
          <p:cNvPr id="23" name="Picture 22" descr="1"/>
          <p:cNvPicPr>
            <a:picLocks noChangeAspect="true"/>
          </p:cNvPicPr>
          <p:nvPr/>
        </p:nvPicPr>
        <p:blipFill>
          <a:blip r:embed="rId5"/>
          <a:stretch>
            <a:fillRect/>
          </a:stretch>
        </p:blipFill>
        <p:spPr>
          <a:xfrm>
            <a:off x="1613535" y="579120"/>
            <a:ext cx="2023110" cy="1320165"/>
          </a:xfrm>
          <a:prstGeom prst="rect">
            <a:avLst/>
          </a:prstGeom>
        </p:spPr>
      </p:pic>
      <p:sp>
        <p:nvSpPr>
          <p:cNvPr id="24" name="Text Box 23"/>
          <p:cNvSpPr txBox="true"/>
          <p:nvPr/>
        </p:nvSpPr>
        <p:spPr>
          <a:xfrm>
            <a:off x="117475" y="785495"/>
            <a:ext cx="1429385" cy="368300"/>
          </a:xfrm>
          <a:prstGeom prst="rect">
            <a:avLst/>
          </a:prstGeom>
          <a:noFill/>
        </p:spPr>
        <p:txBody>
          <a:bodyPr wrap="square" rtlCol="0">
            <a:spAutoFit/>
          </a:bodyPr>
          <a:lstStyle/>
          <a:p>
            <a:r>
              <a:rPr lang="en-US" altLang="en-US" dirty="0"/>
              <a:t>二维系统：</a:t>
            </a:r>
            <a:endParaRPr lang="en-US" alt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9" name="Picture 18" descr="/home/ligy/Pictures/1.png1"/>
          <p:cNvPicPr>
            <a:picLocks noChangeAspect="true"/>
          </p:cNvPicPr>
          <p:nvPr/>
        </p:nvPicPr>
        <p:blipFill>
          <a:blip r:embed="rId1"/>
          <a:srcRect/>
          <a:stretch>
            <a:fillRect/>
          </a:stretch>
        </p:blipFill>
        <p:spPr>
          <a:xfrm>
            <a:off x="4048125" y="814705"/>
            <a:ext cx="3462020" cy="1404620"/>
          </a:xfrm>
          <a:prstGeom prst="rect">
            <a:avLst/>
          </a:prstGeom>
        </p:spPr>
      </p:pic>
      <p:sp>
        <p:nvSpPr>
          <p:cNvPr id="14" name="文本框 13"/>
          <p:cNvSpPr txBox="true"/>
          <p:nvPr/>
        </p:nvSpPr>
        <p:spPr>
          <a:xfrm>
            <a:off x="1572412" y="-4244"/>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910" y="399415"/>
            <a:ext cx="213423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66040" y="1593215"/>
            <a:ext cx="382841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solidFill>
                  <a:schemeClr val="tx1"/>
                </a:solidFill>
                <a:ea typeface="宋体" pitchFamily="2" charset="-122"/>
              </a:rPr>
              <a:t>绝热项</a:t>
            </a:r>
            <a:r>
              <a:rPr lang="en-US" altLang="zh-CN" sz="1400">
                <a:solidFill>
                  <a:schemeClr val="tx1"/>
                </a:solidFill>
                <a:ea typeface="宋体" pitchFamily="2" charset="-122"/>
              </a:rPr>
              <a:t>+</a:t>
            </a:r>
            <a:r>
              <a:rPr lang="zh-CN" altLang="en-US" sz="1400">
                <a:solidFill>
                  <a:schemeClr val="tx1"/>
                </a:solidFill>
                <a:ea typeface="宋体" pitchFamily="2" charset="-122"/>
              </a:rPr>
              <a:t>非绝热项</a:t>
            </a:r>
            <a:r>
              <a:rPr lang="en-US" altLang="zh-CN" sz="1400">
                <a:solidFill>
                  <a:schemeClr val="tx1"/>
                </a:solidFill>
                <a:ea typeface="宋体" pitchFamily="2" charset="-122"/>
              </a:rPr>
              <a:t>beta</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本文忽略</a:t>
            </a:r>
            <a:r>
              <a:rPr lang="en-US" altLang="zh-CN" sz="1400">
                <a:solidFill>
                  <a:schemeClr val="tx1"/>
                </a:solidFill>
                <a:ea typeface="宋体" pitchFamily="2" charset="-122"/>
              </a:rPr>
              <a:t>beta</a:t>
            </a:r>
            <a:r>
              <a:rPr lang="zh-CN" altLang="en-US" sz="1400">
                <a:solidFill>
                  <a:schemeClr val="tx1"/>
                </a:solidFill>
                <a:ea typeface="宋体" pitchFamily="2" charset="-122"/>
              </a:rPr>
              <a:t>项，因为在刚体假设下它只影响</a:t>
            </a:r>
            <a:r>
              <a:rPr lang="en-US" altLang="zh-CN" sz="1400">
                <a:solidFill>
                  <a:schemeClr val="tx1"/>
                </a:solidFill>
                <a:ea typeface="宋体" pitchFamily="2" charset="-122"/>
              </a:rPr>
              <a:t>sk</a:t>
            </a:r>
            <a:r>
              <a:rPr lang="zh-CN" altLang="en-US" sz="1400">
                <a:solidFill>
                  <a:schemeClr val="tx1"/>
                </a:solidFill>
                <a:ea typeface="宋体" pitchFamily="2" charset="-122"/>
              </a:rPr>
              <a:t>的内禀</a:t>
            </a:r>
            <a:r>
              <a:rPr lang="en-US" altLang="zh-CN" sz="1400">
                <a:solidFill>
                  <a:schemeClr val="tx1"/>
                </a:solidFill>
                <a:ea typeface="宋体" pitchFamily="2" charset="-122"/>
              </a:rPr>
              <a:t>Hall</a:t>
            </a:r>
            <a:r>
              <a:rPr lang="zh-CN" altLang="en-US" sz="1400">
                <a:solidFill>
                  <a:schemeClr val="tx1"/>
                </a:solidFill>
                <a:ea typeface="宋体" pitchFamily="2" charset="-122"/>
              </a:rPr>
              <a:t>角</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结论与外加驱动为</a:t>
            </a:r>
            <a:r>
              <a:rPr lang="en-US" altLang="en-US" sz="1400">
                <a:sym typeface="+mn-ea"/>
              </a:rPr>
              <a:t>自旋霍尔力矩</a:t>
            </a:r>
            <a:r>
              <a:rPr lang="zh-CN" altLang="en-US" sz="1400">
                <a:ea typeface="宋体" charset="0"/>
                <a:sym typeface="+mn-ea"/>
              </a:rPr>
              <a:t>时相似</a:t>
            </a:r>
            <a:endParaRPr lang="zh-CN" altLang="en-US" sz="1400">
              <a:solidFill>
                <a:schemeClr val="tx1"/>
              </a:solidFill>
              <a:ea typeface="宋体" charset="0"/>
              <a:sym typeface="+mn-ea"/>
            </a:endParaRPr>
          </a:p>
        </p:txBody>
      </p:sp>
      <p:sp>
        <p:nvSpPr>
          <p:cNvPr id="4" name="Text Box 3"/>
          <p:cNvSpPr txBox="true"/>
          <p:nvPr/>
        </p:nvSpPr>
        <p:spPr>
          <a:xfrm>
            <a:off x="66040" y="83185"/>
            <a:ext cx="594995"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1263015" y="1210310"/>
            <a:ext cx="1434465" cy="222885"/>
          </a:xfrm>
          <a:prstGeom prst="rect">
            <a:avLst/>
          </a:prstGeom>
        </p:spPr>
      </p:pic>
      <p:sp>
        <p:nvSpPr>
          <p:cNvPr id="11" name="Text Box 10"/>
          <p:cNvSpPr txBox="true"/>
          <p:nvPr/>
        </p:nvSpPr>
        <p:spPr>
          <a:xfrm>
            <a:off x="4658995" y="889635"/>
            <a:ext cx="916305"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320790" y="889635"/>
            <a:ext cx="916305"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66040" y="3119755"/>
            <a:ext cx="4371975" cy="116840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红色箭头</a:t>
            </a:r>
            <a:r>
              <a:rPr lang="en-US" altLang="zh-CN" sz="1400">
                <a:solidFill>
                  <a:schemeClr val="tx1"/>
                </a:solidFill>
                <a:ea typeface="宋体" pitchFamily="2" charset="-122"/>
              </a:rPr>
              <a:t>v0</a:t>
            </a:r>
            <a:r>
              <a:rPr lang="zh-CN" altLang="en-US" sz="1400">
                <a:solidFill>
                  <a:schemeClr val="tx1"/>
                </a:solidFill>
                <a:ea typeface="宋体" pitchFamily="2" charset="-122"/>
              </a:rPr>
              <a:t>代表理想情况下</a:t>
            </a:r>
            <a:r>
              <a:rPr lang="en-US" altLang="zh-CN" sz="1400">
                <a:solidFill>
                  <a:schemeClr val="tx1"/>
                </a:solidFill>
                <a:ea typeface="宋体" pitchFamily="2" charset="-122"/>
              </a:rPr>
              <a:t>sk</a:t>
            </a:r>
            <a:r>
              <a:rPr lang="zh-CN" altLang="en-US" sz="1400">
                <a:solidFill>
                  <a:schemeClr val="tx1"/>
                </a:solidFill>
                <a:ea typeface="宋体" pitchFamily="2" charset="-122"/>
              </a:rPr>
              <a:t>的运动轨迹</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小电流时大多数情况会</a:t>
            </a:r>
            <a:r>
              <a:rPr lang="en-US" altLang="zh-CN" sz="1400">
                <a:solidFill>
                  <a:schemeClr val="tx1"/>
                </a:solidFill>
                <a:ea typeface="宋体" pitchFamily="2" charset="-122"/>
              </a:rPr>
              <a:t>pin</a:t>
            </a:r>
            <a:r>
              <a:rPr lang="zh-CN" altLang="en-US" sz="1400">
                <a:solidFill>
                  <a:schemeClr val="tx1"/>
                </a:solidFill>
                <a:ea typeface="宋体" pitchFamily="2" charset="-122"/>
              </a:rPr>
              <a:t>，轨迹有螺旋</a:t>
            </a:r>
            <a:r>
              <a:rPr lang="en-US" altLang="zh-CN" sz="1400">
                <a:solidFill>
                  <a:schemeClr val="tx1"/>
                </a:solidFill>
                <a:ea typeface="宋体" pitchFamily="2" charset="-122"/>
              </a:rPr>
              <a:t>(sk</a:t>
            </a:r>
            <a:r>
              <a:rPr lang="zh-CN" altLang="en-US" sz="1400">
                <a:solidFill>
                  <a:schemeClr val="tx1"/>
                </a:solidFill>
                <a:ea typeface="宋体" pitchFamily="2" charset="-122"/>
              </a:rPr>
              <a:t>属性</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大电流下，</a:t>
            </a:r>
            <a:r>
              <a:rPr lang="en-US" altLang="zh-CN" sz="1400">
                <a:solidFill>
                  <a:schemeClr val="tx1"/>
                </a:solidFill>
                <a:ea typeface="宋体" pitchFamily="2" charset="-122"/>
              </a:rPr>
              <a:t>sk</a:t>
            </a:r>
            <a:r>
              <a:rPr lang="zh-CN" altLang="en-US" sz="1400">
                <a:solidFill>
                  <a:schemeClr val="tx1"/>
                </a:solidFill>
                <a:ea typeface="宋体" pitchFamily="2" charset="-122"/>
              </a:rPr>
              <a:t>会向理想情况靠拢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此效应即：无序外加的电流依赖的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a:t>
            </a:r>
            <a:r>
              <a:rPr lang="zh-CN" altLang="en-US" sz="1400">
                <a:solidFill>
                  <a:schemeClr val="tx1"/>
                </a:solidFill>
                <a:ea typeface="宋体" pitchFamily="2" charset="-122"/>
              </a:rPr>
              <a:t>电流大小不同，</a:t>
            </a:r>
            <a:r>
              <a:rPr lang="en-US" altLang="zh-CN" sz="1400">
                <a:solidFill>
                  <a:schemeClr val="tx1"/>
                </a:solidFill>
                <a:ea typeface="宋体" pitchFamily="2" charset="-122"/>
              </a:rPr>
              <a:t>sk</a:t>
            </a:r>
            <a:r>
              <a:rPr lang="zh-CN" altLang="en-US" sz="1400">
                <a:solidFill>
                  <a:schemeClr val="tx1"/>
                </a:solidFill>
                <a:ea typeface="宋体" pitchFamily="2" charset="-122"/>
              </a:rPr>
              <a:t>运动时偏转角度不同</a:t>
            </a:r>
            <a:r>
              <a:rPr lang="en-US" altLang="zh-CN" sz="1400">
                <a:solidFill>
                  <a:schemeClr val="tx1"/>
                </a:solidFill>
                <a:ea typeface="宋体" pitchFamily="2" charset="-122"/>
              </a:rPr>
              <a:t>)</a:t>
            </a:r>
            <a:endParaRPr lang="en-US" altLang="zh-CN" sz="1400">
              <a:solidFill>
                <a:schemeClr val="tx1"/>
              </a:solidFill>
              <a:ea typeface="宋体" pitchFamily="2" charset="-122"/>
            </a:endParaRPr>
          </a:p>
        </p:txBody>
      </p:sp>
      <p:sp>
        <p:nvSpPr>
          <p:cNvPr id="16" name="Text Box 15"/>
          <p:cNvSpPr txBox="true"/>
          <p:nvPr/>
        </p:nvSpPr>
        <p:spPr>
          <a:xfrm>
            <a:off x="4309110" y="2239645"/>
            <a:ext cx="3027680" cy="306705"/>
          </a:xfrm>
          <a:prstGeom prst="rect">
            <a:avLst/>
          </a:prstGeom>
          <a:noFill/>
        </p:spPr>
        <p:txBody>
          <a:bodyPr wrap="none" rtlCol="0">
            <a:spAutoFit/>
          </a:bodyPr>
          <a:p>
            <a:r>
              <a:rPr lang="en-US" altLang="zh-CN" sz="1400">
                <a:ea typeface="宋体" charset="0"/>
              </a:rPr>
              <a:t>2. </a:t>
            </a:r>
            <a:r>
              <a:rPr lang="zh-CN" altLang="en-US" sz="1400">
                <a:ea typeface="宋体" charset="0"/>
              </a:rPr>
              <a:t>面内自旋极化电流产生的自旋力矩</a:t>
            </a:r>
            <a:endParaRPr lang="zh-CN" altLang="en-US" sz="1400">
              <a:ea typeface="宋体" charset="0"/>
            </a:endParaRPr>
          </a:p>
        </p:txBody>
      </p:sp>
      <p:pic>
        <p:nvPicPr>
          <p:cNvPr id="18" name="Picture 17" descr="/home/ligy/Pictures/1.png1"/>
          <p:cNvPicPr>
            <a:picLocks noChangeAspect="true"/>
          </p:cNvPicPr>
          <p:nvPr/>
        </p:nvPicPr>
        <p:blipFill>
          <a:blip r:embed="rId3"/>
          <a:srcRect/>
          <a:stretch>
            <a:fillRect/>
          </a:stretch>
        </p:blipFill>
        <p:spPr>
          <a:xfrm>
            <a:off x="782320" y="814705"/>
            <a:ext cx="2553335" cy="211455"/>
          </a:xfrm>
          <a:prstGeom prst="rect">
            <a:avLst/>
          </a:prstGeom>
        </p:spPr>
      </p:pic>
      <p:cxnSp>
        <p:nvCxnSpPr>
          <p:cNvPr id="20" name="Straight Arrow Connector 19"/>
          <p:cNvCxnSpPr/>
          <p:nvPr/>
        </p:nvCxnSpPr>
        <p:spPr>
          <a:xfrm flipV="true">
            <a:off x="6144260" y="2219325"/>
            <a:ext cx="353060" cy="8128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true" flipV="true">
            <a:off x="5500370" y="2169795"/>
            <a:ext cx="275590" cy="6985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2" name="Picture 21" descr="/home/ligy/Pictures/1.png1"/>
          <p:cNvPicPr>
            <a:picLocks noChangeAspect="true"/>
          </p:cNvPicPr>
          <p:nvPr/>
        </p:nvPicPr>
        <p:blipFill>
          <a:blip r:embed="rId4"/>
          <a:srcRect/>
          <a:stretch>
            <a:fillRect/>
          </a:stretch>
        </p:blipFill>
        <p:spPr>
          <a:xfrm>
            <a:off x="4736465" y="2843530"/>
            <a:ext cx="2731135" cy="1976755"/>
          </a:xfrm>
          <a:prstGeom prst="rect">
            <a:avLst/>
          </a:prstGeom>
        </p:spPr>
      </p:pic>
      <p:sp>
        <p:nvSpPr>
          <p:cNvPr id="23" name="Text Box 22"/>
          <p:cNvSpPr txBox="true"/>
          <p:nvPr/>
        </p:nvSpPr>
        <p:spPr>
          <a:xfrm>
            <a:off x="4484370" y="4916805"/>
            <a:ext cx="3025775" cy="521970"/>
          </a:xfrm>
          <a:prstGeom prst="rect">
            <a:avLst/>
          </a:prstGeom>
          <a:noFill/>
        </p:spPr>
        <p:txBody>
          <a:bodyPr wrap="square" rtlCol="0">
            <a:spAutoFit/>
          </a:bodyPr>
          <a:p>
            <a:r>
              <a:rPr lang="zh-CN" sz="1400">
                <a:ea typeface="宋体" charset="0"/>
              </a:rPr>
              <a:t>无序下，不同电流密度产生的自旋</a:t>
            </a:r>
            <a:r>
              <a:rPr lang="en-US" altLang="zh-CN" sz="1400">
                <a:ea typeface="宋体" charset="0"/>
              </a:rPr>
              <a:t>Hall</a:t>
            </a:r>
            <a:r>
              <a:rPr lang="zh-CN" altLang="en-US" sz="1400">
                <a:ea typeface="宋体" charset="0"/>
              </a:rPr>
              <a:t>力矩驱动的</a:t>
            </a:r>
            <a:r>
              <a:rPr lang="en-US" altLang="zh-CN" sz="1400">
                <a:ea typeface="宋体" charset="0"/>
              </a:rPr>
              <a:t>sk</a:t>
            </a:r>
            <a:r>
              <a:rPr lang="zh-CN" altLang="en-US" sz="1400">
                <a:ea typeface="宋体" charset="0"/>
              </a:rPr>
              <a:t>轨迹</a:t>
            </a:r>
            <a:endParaRPr lang="zh-CN" altLang="en-US" sz="1400">
              <a:ea typeface="宋体" charset="0"/>
            </a:endParaRPr>
          </a:p>
        </p:txBody>
      </p:sp>
      <p:sp>
        <p:nvSpPr>
          <p:cNvPr id="25" name="Text Box 24"/>
          <p:cNvSpPr txBox="true"/>
          <p:nvPr/>
        </p:nvSpPr>
        <p:spPr>
          <a:xfrm>
            <a:off x="5332730" y="3119755"/>
            <a:ext cx="980440" cy="275590"/>
          </a:xfrm>
          <a:prstGeom prst="rect">
            <a:avLst/>
          </a:prstGeom>
          <a:noFill/>
        </p:spPr>
        <p:txBody>
          <a:bodyPr wrap="square" rtlCol="0">
            <a:spAutoFit/>
          </a:bodyPr>
          <a:p>
            <a:r>
              <a:rPr lang="en-US" altLang="en-US" sz="1200" b="1">
                <a:solidFill>
                  <a:srgbClr val="FF0000"/>
                </a:solidFill>
              </a:rPr>
              <a:t>小</a:t>
            </a:r>
            <a:r>
              <a:rPr lang="zh-CN" altLang="en-US" sz="1200" b="1">
                <a:solidFill>
                  <a:srgbClr val="FF0000"/>
                </a:solidFill>
                <a:ea typeface="宋体" charset="0"/>
              </a:rPr>
              <a:t>电流密度</a:t>
            </a:r>
            <a:endParaRPr lang="zh-CN" altLang="en-US" sz="1200" b="1">
              <a:solidFill>
                <a:srgbClr val="FF0000"/>
              </a:solidFill>
              <a:ea typeface="宋体" charset="0"/>
            </a:endParaRPr>
          </a:p>
        </p:txBody>
      </p:sp>
      <p:sp>
        <p:nvSpPr>
          <p:cNvPr id="26" name="Text Box 25"/>
          <p:cNvSpPr txBox="true"/>
          <p:nvPr/>
        </p:nvSpPr>
        <p:spPr>
          <a:xfrm>
            <a:off x="5163820" y="4400550"/>
            <a:ext cx="980440" cy="275590"/>
          </a:xfrm>
          <a:prstGeom prst="rect">
            <a:avLst/>
          </a:prstGeom>
          <a:noFill/>
        </p:spPr>
        <p:txBody>
          <a:bodyPr wrap="square" rtlCol="0">
            <a:spAutoFit/>
          </a:bodyPr>
          <a:p>
            <a:r>
              <a:rPr lang="zh-CN" altLang="en-US" sz="1200" b="1">
                <a:solidFill>
                  <a:srgbClr val="FF0000"/>
                </a:solidFill>
                <a:ea typeface="宋体" charset="0"/>
              </a:rPr>
              <a:t>大电流密度</a:t>
            </a:r>
            <a:endParaRPr lang="zh-CN" altLang="en-US" sz="1200" b="1">
              <a:solidFill>
                <a:srgbClr val="FF0000"/>
              </a:solidFill>
              <a:ea typeface="宋体" charset="0"/>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70382" y="836"/>
            <a:ext cx="6666865" cy="398780"/>
          </a:xfrm>
          <a:prstGeom prst="rect">
            <a:avLst/>
          </a:prstGeom>
          <a:noFill/>
        </p:spPr>
        <p:txBody>
          <a:bodyPr wrap="none" rtlCol="0">
            <a:spAutoFit/>
          </a:bodyPr>
          <a:p>
            <a:pPr algn="l"/>
            <a:r>
              <a:rPr lang="zh-CN" sz="2000" dirty="0">
                <a:solidFill>
                  <a:srgbClr val="FF0000"/>
                </a:solidFill>
                <a:latin typeface="+mj-lt"/>
                <a:ea typeface="宋体" pitchFamily="2" charset="-122"/>
              </a:rPr>
              <a:t>反铁磁</a:t>
            </a:r>
            <a:r>
              <a:rPr lang="zh-CN" sz="2000" dirty="0">
                <a:latin typeface="+mj-lt"/>
                <a:ea typeface="宋体" pitchFamily="2" charset="-122"/>
              </a:rPr>
              <a:t>和重金属异质结中的电子</a:t>
            </a:r>
            <a:r>
              <a:rPr lang="en-US" altLang="zh-CN" sz="2000" dirty="0">
                <a:latin typeface="+mj-lt"/>
                <a:ea typeface="宋体" pitchFamily="2" charset="-122"/>
              </a:rPr>
              <a:t>magnon</a:t>
            </a:r>
            <a:r>
              <a:rPr lang="zh-CN" altLang="en-US" sz="2000" dirty="0">
                <a:latin typeface="+mj-lt"/>
                <a:ea typeface="宋体" pitchFamily="2" charset="-122"/>
              </a:rPr>
              <a:t>转换与</a:t>
            </a:r>
            <a:r>
              <a:rPr lang="en-US" altLang="zh-CN" sz="2000" dirty="0">
                <a:latin typeface="+mj-lt"/>
                <a:ea typeface="宋体" pitchFamily="2" charset="-122"/>
              </a:rPr>
              <a:t>magnonic SP</a:t>
            </a:r>
            <a:endParaRPr lang="en-US" altLang="zh-CN" sz="2000" dirty="0">
              <a:latin typeface="+mj-lt"/>
              <a:ea typeface="宋体" pitchFamily="2" charset="-122"/>
            </a:endParaRPr>
          </a:p>
        </p:txBody>
      </p:sp>
      <p:sp>
        <p:nvSpPr>
          <p:cNvPr id="3" name="Text Box 2"/>
          <p:cNvSpPr txBox="true"/>
          <p:nvPr/>
        </p:nvSpPr>
        <p:spPr>
          <a:xfrm>
            <a:off x="5333365" y="336550"/>
            <a:ext cx="2134235" cy="275590"/>
          </a:xfrm>
          <a:prstGeom prst="rect">
            <a:avLst/>
          </a:prstGeom>
          <a:noFill/>
        </p:spPr>
        <p:txBody>
          <a:bodyPr wrap="square" rtlCol="0">
            <a:spAutoFit/>
          </a:bodyPr>
          <a:p>
            <a:r>
              <a:rPr lang="en-US" altLang="en-US" sz="1200"/>
              <a:t>PRB 103, 064404 (2021)</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66040" y="534035"/>
            <a:ext cx="7306945" cy="353822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本文研究</a:t>
            </a:r>
            <a:r>
              <a:rPr lang="zh-CN" altLang="en-US" sz="1400">
                <a:solidFill>
                  <a:srgbClr val="FF0000"/>
                </a:solidFill>
                <a:ea typeface="宋体" pitchFamily="2" charset="-122"/>
              </a:rPr>
              <a:t>有限温度下</a:t>
            </a:r>
            <a:r>
              <a:rPr lang="en-US" altLang="zh-CN" sz="1400">
                <a:solidFill>
                  <a:schemeClr val="tx1"/>
                </a:solidFill>
                <a:ea typeface="宋体" pitchFamily="2" charset="-122"/>
              </a:rPr>
              <a:t>AF/HM</a:t>
            </a:r>
            <a:r>
              <a:rPr lang="zh-CN" altLang="en-US" sz="1400">
                <a:solidFill>
                  <a:schemeClr val="tx1"/>
                </a:solidFill>
                <a:ea typeface="宋体" pitchFamily="2" charset="-122"/>
              </a:rPr>
              <a:t>界面处电子与</a:t>
            </a:r>
            <a:r>
              <a:rPr lang="en-US" altLang="zh-CN" sz="1400">
                <a:solidFill>
                  <a:schemeClr val="tx1"/>
                </a:solidFill>
                <a:ea typeface="宋体" pitchFamily="2" charset="-122"/>
              </a:rPr>
              <a:t>m</a:t>
            </a:r>
            <a:r>
              <a:rPr lang="en-US" altLang="en-US" sz="1400">
                <a:solidFill>
                  <a:schemeClr val="tx1"/>
                </a:solidFill>
                <a:ea typeface="宋体" pitchFamily="2" charset="-122"/>
              </a:rPr>
              <a:t>agnon</a:t>
            </a:r>
            <a:r>
              <a:rPr lang="zh-CN" altLang="en-US" sz="1400">
                <a:solidFill>
                  <a:schemeClr val="tx1"/>
                </a:solidFill>
                <a:ea typeface="宋体" pitchFamily="2" charset="-122"/>
              </a:rPr>
              <a:t>的自旋交换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物理机制：与左右手性的热</a:t>
            </a:r>
            <a:r>
              <a:rPr lang="en-US" altLang="zh-CN" sz="1400">
                <a:solidFill>
                  <a:schemeClr val="tx1"/>
                </a:solidFill>
                <a:ea typeface="宋体" pitchFamily="2" charset="-122"/>
              </a:rPr>
              <a:t>magnon</a:t>
            </a:r>
            <a:r>
              <a:rPr lang="zh-CN" altLang="en-US" sz="1400">
                <a:solidFill>
                  <a:schemeClr val="tx1"/>
                </a:solidFill>
                <a:ea typeface="宋体" pitchFamily="2" charset="-122"/>
              </a:rPr>
              <a:t>的产生湮灭相联系的自旋力矩</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产生与湮灭强烈地依赖电子极化方向与</a:t>
            </a:r>
            <a:r>
              <a:rPr lang="en-US" altLang="zh-CN" sz="1400">
                <a:solidFill>
                  <a:schemeClr val="tx1"/>
                </a:solidFill>
                <a:ea typeface="宋体" pitchFamily="2" charset="-122"/>
              </a:rPr>
              <a:t>magnon</a:t>
            </a:r>
            <a:r>
              <a:rPr lang="zh-CN" altLang="en-US" sz="1400">
                <a:solidFill>
                  <a:schemeClr val="tx1"/>
                </a:solidFill>
                <a:ea typeface="宋体" pitchFamily="2" charset="-122"/>
              </a:rPr>
              <a:t>自旋方向的相对朝向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产生电子自旋流：非磁金属中的</a:t>
            </a:r>
            <a:r>
              <a:rPr lang="en-US" altLang="zh-CN" sz="1400">
                <a:solidFill>
                  <a:schemeClr val="tx1"/>
                </a:solidFill>
                <a:ea typeface="宋体" pitchFamily="2" charset="-122"/>
              </a:rPr>
              <a:t>SHE</a:t>
            </a:r>
            <a:r>
              <a:rPr lang="zh-CN" altLang="en-US" sz="1400">
                <a:solidFill>
                  <a:schemeClr val="tx1"/>
                </a:solidFill>
                <a:ea typeface="宋体" pitchFamily="2" charset="-122"/>
              </a:rPr>
              <a:t>，铁磁层中的</a:t>
            </a:r>
            <a:r>
              <a:rPr lang="en-US" altLang="zh-CN" sz="1400">
                <a:solidFill>
                  <a:schemeClr val="tx1"/>
                </a:solidFill>
                <a:ea typeface="宋体" pitchFamily="2" charset="-122"/>
              </a:rPr>
              <a:t>SP</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自旋流：通过施加温度梯度，微波场，电子的自旋转移力矩</a:t>
            </a:r>
            <a:r>
              <a:rPr lang="en-US" altLang="zh-CN" sz="1400">
                <a:solidFill>
                  <a:schemeClr val="tx1"/>
                </a:solidFill>
                <a:ea typeface="宋体" pitchFamily="2" charset="-122"/>
              </a:rPr>
              <a:t>STT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反铁磁中也发现了各种效应：</a:t>
            </a:r>
            <a:r>
              <a:rPr lang="en-US" altLang="zh-CN" sz="1400">
                <a:solidFill>
                  <a:schemeClr val="tx1"/>
                </a:solidFill>
                <a:ea typeface="宋体" pitchFamily="2" charset="-122"/>
              </a:rPr>
              <a:t>[20-30]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反铁磁中有两套角动量方向相反的简并</a:t>
            </a:r>
            <a:r>
              <a:rPr lang="en-US" altLang="zh-CN" sz="1400">
                <a:solidFill>
                  <a:srgbClr val="FF0000"/>
                </a:solidFill>
                <a:ea typeface="宋体" pitchFamily="2" charset="-122"/>
              </a:rPr>
              <a:t>magnon</a:t>
            </a:r>
            <a:r>
              <a:rPr lang="zh-CN" altLang="en-US" sz="1400">
                <a:solidFill>
                  <a:srgbClr val="FF0000"/>
                </a:solidFill>
                <a:ea typeface="宋体" pitchFamily="2" charset="-122"/>
              </a:rPr>
              <a:t>模式，要产生</a:t>
            </a:r>
            <a:r>
              <a:rPr lang="en-US" altLang="zh-CN" sz="1400">
                <a:solidFill>
                  <a:srgbClr val="FF0000"/>
                </a:solidFill>
                <a:ea typeface="宋体" pitchFamily="2" charset="-122"/>
              </a:rPr>
              <a:t>magnonic</a:t>
            </a:r>
            <a:r>
              <a:rPr lang="zh-CN" altLang="en-US" sz="1400">
                <a:solidFill>
                  <a:srgbClr val="FF0000"/>
                </a:solidFill>
                <a:ea typeface="宋体" pitchFamily="2" charset="-122"/>
              </a:rPr>
              <a:t>自旋流意味着两个模式的对称性破缺</a:t>
            </a:r>
            <a:r>
              <a:rPr lang="en-US" altLang="zh-CN" sz="1400">
                <a:solidFill>
                  <a:schemeClr val="tx1"/>
                </a:solidFill>
                <a:ea typeface="宋体" pitchFamily="2" charset="-122"/>
              </a:rPr>
              <a:t>[22,27,38]</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破除简并的方法：外加磁场，与邻近</a:t>
            </a:r>
            <a:r>
              <a:rPr lang="en-US" altLang="zh-CN" sz="1400">
                <a:solidFill>
                  <a:schemeClr val="tx1"/>
                </a:solidFill>
                <a:ea typeface="宋体" pitchFamily="2" charset="-122"/>
              </a:rPr>
              <a:t>FM</a:t>
            </a:r>
            <a:r>
              <a:rPr lang="zh-CN" altLang="en-US" sz="1400">
                <a:solidFill>
                  <a:schemeClr val="tx1"/>
                </a:solidFill>
                <a:ea typeface="宋体" pitchFamily="2" charset="-122"/>
              </a:rPr>
              <a:t>层的层间交换作用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近期实验发现</a:t>
            </a:r>
            <a:r>
              <a:rPr lang="en-US" altLang="zh-CN" sz="1400">
                <a:solidFill>
                  <a:schemeClr val="tx1"/>
                </a:solidFill>
                <a:ea typeface="宋体" pitchFamily="2" charset="-122"/>
              </a:rPr>
              <a:t>NM</a:t>
            </a:r>
            <a:r>
              <a:rPr lang="en-US" altLang="en-US" sz="1400">
                <a:solidFill>
                  <a:schemeClr val="tx1"/>
                </a:solidFill>
                <a:ea typeface="宋体" pitchFamily="2" charset="-122"/>
              </a:rPr>
              <a:t>/AFM</a:t>
            </a:r>
            <a:r>
              <a:rPr lang="zh-CN" altLang="en-US" sz="1400">
                <a:solidFill>
                  <a:schemeClr val="tx1"/>
                </a:solidFill>
                <a:ea typeface="宋体" pitchFamily="2" charset="-122"/>
              </a:rPr>
              <a:t>界面的</a:t>
            </a:r>
            <a:r>
              <a:rPr lang="zh-CN" altLang="en-US" sz="1400">
                <a:solidFill>
                  <a:srgbClr val="FF0000"/>
                </a:solidFill>
                <a:ea typeface="宋体" pitchFamily="2" charset="-122"/>
              </a:rPr>
              <a:t>自旋积累会打破</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简并模式</a:t>
            </a:r>
            <a:r>
              <a:rPr lang="en-US" altLang="zh-CN" sz="1400">
                <a:solidFill>
                  <a:schemeClr val="tx1"/>
                </a:solidFill>
                <a:ea typeface="宋体" pitchFamily="2" charset="-122"/>
              </a:rPr>
              <a:t>[36,41]</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物理图像</a:t>
            </a:r>
            <a:r>
              <a:rPr lang="zh-CN" altLang="en-US" sz="1400">
                <a:solidFill>
                  <a:schemeClr val="tx1"/>
                </a:solidFill>
                <a:ea typeface="宋体" pitchFamily="2" charset="-122"/>
              </a:rPr>
              <a:t>：下面</a:t>
            </a:r>
            <a:r>
              <a:rPr lang="en-US" altLang="zh-CN" sz="1400">
                <a:solidFill>
                  <a:schemeClr val="tx1"/>
                </a:solidFill>
                <a:ea typeface="宋体" pitchFamily="2" charset="-122"/>
              </a:rPr>
              <a:t>HM</a:t>
            </a:r>
            <a:r>
              <a:rPr lang="zh-CN" altLang="en-US" sz="1400">
                <a:solidFill>
                  <a:schemeClr val="tx1"/>
                </a:solidFill>
                <a:ea typeface="宋体" pitchFamily="2" charset="-122"/>
              </a:rPr>
              <a:t>通电流，由于</a:t>
            </a:r>
            <a:r>
              <a:rPr lang="en-US" altLang="zh-CN" sz="1400">
                <a:solidFill>
                  <a:schemeClr val="tx1"/>
                </a:solidFill>
                <a:ea typeface="宋体" pitchFamily="2" charset="-122"/>
              </a:rPr>
              <a:t>SHE</a:t>
            </a:r>
            <a:r>
              <a:rPr lang="zh-CN" altLang="en-US" sz="1400">
                <a:solidFill>
                  <a:schemeClr val="tx1"/>
                </a:solidFill>
                <a:ea typeface="宋体" pitchFamily="2" charset="-122"/>
              </a:rPr>
              <a:t>在</a:t>
            </a:r>
            <a:r>
              <a:rPr lang="en-US" altLang="zh-CN" sz="1400">
                <a:solidFill>
                  <a:schemeClr val="tx1"/>
                </a:solidFill>
                <a:ea typeface="宋体" pitchFamily="2" charset="-122"/>
              </a:rPr>
              <a:t>HM</a:t>
            </a:r>
            <a:r>
              <a:rPr lang="zh-CN" altLang="en-US" sz="1400">
                <a:solidFill>
                  <a:schemeClr val="tx1"/>
                </a:solidFill>
                <a:ea typeface="宋体" pitchFamily="2" charset="-122"/>
              </a:rPr>
              <a:t>中产生向上的纯电子自旋流，中间</a:t>
            </a:r>
            <a:r>
              <a:rPr lang="en-US" altLang="zh-CN" sz="1400">
                <a:solidFill>
                  <a:schemeClr val="tx1"/>
                </a:solidFill>
                <a:ea typeface="宋体" pitchFamily="2" charset="-122"/>
              </a:rPr>
              <a:t>AFM</a:t>
            </a:r>
            <a:r>
              <a:rPr lang="zh-CN" altLang="en-US" sz="1400">
                <a:solidFill>
                  <a:schemeClr val="tx1"/>
                </a:solidFill>
                <a:ea typeface="宋体" pitchFamily="2" charset="-122"/>
              </a:rPr>
              <a:t>层是绝缘体，所以在下界面产生自旋积累，打破</a:t>
            </a:r>
            <a:r>
              <a:rPr lang="en-US" altLang="zh-CN" sz="1400">
                <a:solidFill>
                  <a:schemeClr val="tx1"/>
                </a:solidFill>
                <a:ea typeface="宋体" pitchFamily="2" charset="-122"/>
              </a:rPr>
              <a:t>AFM</a:t>
            </a:r>
            <a:r>
              <a:rPr lang="zh-CN" altLang="en-US" sz="1400">
                <a:solidFill>
                  <a:schemeClr val="tx1"/>
                </a:solidFill>
                <a:ea typeface="宋体" pitchFamily="2" charset="-122"/>
              </a:rPr>
              <a:t>中的</a:t>
            </a:r>
            <a:r>
              <a:rPr lang="en-US" altLang="zh-CN" sz="1400">
                <a:solidFill>
                  <a:schemeClr val="tx1"/>
                </a:solidFill>
                <a:ea typeface="宋体" pitchFamily="2" charset="-122"/>
              </a:rPr>
              <a:t>magnon</a:t>
            </a:r>
            <a:r>
              <a:rPr lang="zh-CN" altLang="en-US" sz="1400">
                <a:solidFill>
                  <a:schemeClr val="tx1"/>
                </a:solidFill>
                <a:ea typeface="宋体" pitchFamily="2" charset="-122"/>
              </a:rPr>
              <a:t>简并，在其中产生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a:t>
            </a:r>
            <a:r>
              <a:rPr lang="en-US" altLang="zh-CN" sz="1400">
                <a:solidFill>
                  <a:schemeClr val="tx1"/>
                </a:solidFill>
                <a:ea typeface="宋体" pitchFamily="2" charset="-122"/>
              </a:rPr>
              <a:t>(SHE-based STT[30,42])</a:t>
            </a:r>
            <a:r>
              <a:rPr lang="zh-CN" altLang="en-US" sz="1400">
                <a:solidFill>
                  <a:schemeClr val="tx1"/>
                </a:solidFill>
                <a:ea typeface="宋体" pitchFamily="2" charset="-122"/>
              </a:rPr>
              <a:t>，在上界面处通过</a:t>
            </a:r>
            <a:r>
              <a:rPr lang="en-US" altLang="zh-CN" sz="1400">
                <a:solidFill>
                  <a:schemeClr val="tx1"/>
                </a:solidFill>
                <a:ea typeface="宋体" pitchFamily="2" charset="-122"/>
              </a:rPr>
              <a:t>SP</a:t>
            </a:r>
            <a:r>
              <a:rPr lang="zh-CN" altLang="en-US" sz="1400">
                <a:solidFill>
                  <a:schemeClr val="tx1"/>
                </a:solidFill>
                <a:ea typeface="宋体" pitchFamily="2" charset="-122"/>
              </a:rPr>
              <a:t>注入电子自旋流到上</a:t>
            </a:r>
            <a:r>
              <a:rPr lang="en-US" altLang="zh-CN" sz="1400">
                <a:solidFill>
                  <a:schemeClr val="tx1"/>
                </a:solidFill>
                <a:ea typeface="宋体" pitchFamily="2" charset="-122"/>
              </a:rPr>
              <a:t>HM</a:t>
            </a:r>
            <a:r>
              <a:rPr lang="zh-CN" altLang="en-US" sz="1400">
                <a:solidFill>
                  <a:schemeClr val="tx1"/>
                </a:solidFill>
                <a:ea typeface="宋体" pitchFamily="2" charset="-122"/>
              </a:rPr>
              <a:t>中</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rgbClr val="FF0000"/>
                </a:solidFill>
                <a:ea typeface="宋体" pitchFamily="2" charset="-122"/>
              </a:rPr>
              <a:t>AFM</a:t>
            </a:r>
            <a:r>
              <a:rPr lang="zh-CN" altLang="en-US" sz="1400">
                <a:solidFill>
                  <a:srgbClr val="FF0000"/>
                </a:solidFill>
                <a:ea typeface="宋体" pitchFamily="2" charset="-122"/>
              </a:rPr>
              <a:t>中的磁化动力学描述</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1. </a:t>
            </a:r>
            <a:r>
              <a:rPr lang="zh-CN" altLang="en-US" sz="1400">
                <a:solidFill>
                  <a:schemeClr val="tx1"/>
                </a:solidFill>
                <a:ea typeface="宋体" pitchFamily="2" charset="-122"/>
              </a:rPr>
              <a:t>定义平均磁化矢量</a:t>
            </a:r>
            <a:r>
              <a:rPr lang="en-US" altLang="zh-CN" sz="1400">
                <a:solidFill>
                  <a:schemeClr val="tx1"/>
                </a:solidFill>
                <a:ea typeface="宋体" pitchFamily="2" charset="-122"/>
              </a:rPr>
              <a:t>m</a:t>
            </a:r>
            <a:r>
              <a:rPr lang="zh-CN" altLang="en-US" sz="1400">
                <a:solidFill>
                  <a:schemeClr val="tx1"/>
                </a:solidFill>
                <a:ea typeface="宋体" pitchFamily="2" charset="-122"/>
              </a:rPr>
              <a:t>和</a:t>
            </a:r>
            <a:r>
              <a:rPr lang="en-US" altLang="zh-CN" sz="1400">
                <a:solidFill>
                  <a:schemeClr val="tx1"/>
                </a:solidFill>
                <a:ea typeface="宋体" pitchFamily="2" charset="-122"/>
              </a:rPr>
              <a:t>Neel</a:t>
            </a:r>
            <a:r>
              <a:rPr lang="zh-CN" altLang="en-US" sz="1400">
                <a:solidFill>
                  <a:schemeClr val="tx1"/>
                </a:solidFill>
                <a:ea typeface="宋体" pitchFamily="2" charset="-122"/>
              </a:rPr>
              <a:t>矢量</a:t>
            </a:r>
            <a:r>
              <a:rPr lang="en-US" altLang="zh-CN" sz="1400">
                <a:solidFill>
                  <a:schemeClr val="tx1"/>
                </a:solidFill>
                <a:ea typeface="宋体" pitchFamily="2" charset="-122"/>
              </a:rPr>
              <a:t>n</a:t>
            </a:r>
            <a:endParaRPr lang="en-US" altLang="zh-CN"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2. </a:t>
            </a:r>
            <a:r>
              <a:rPr lang="en-US" altLang="en-US" sz="1400">
                <a:solidFill>
                  <a:schemeClr val="tx1"/>
                </a:solidFill>
                <a:ea typeface="宋体" pitchFamily="2" charset="-122"/>
              </a:rPr>
              <a:t>m,n</a:t>
            </a:r>
            <a:r>
              <a:rPr lang="zh-CN" altLang="en-US" sz="1400">
                <a:solidFill>
                  <a:schemeClr val="tx1"/>
                </a:solidFill>
                <a:ea typeface="宋体" pitchFamily="2" charset="-122"/>
              </a:rPr>
              <a:t>由随机</a:t>
            </a:r>
            <a:r>
              <a:rPr lang="en-US" altLang="zh-CN" sz="1400">
                <a:solidFill>
                  <a:schemeClr val="tx1"/>
                </a:solidFill>
                <a:ea typeface="宋体" pitchFamily="2" charset="-122"/>
              </a:rPr>
              <a:t>LLG</a:t>
            </a:r>
            <a:r>
              <a:rPr lang="zh-CN" altLang="en-US" sz="1400">
                <a:solidFill>
                  <a:schemeClr val="tx1"/>
                </a:solidFill>
                <a:ea typeface="宋体" pitchFamily="2" charset="-122"/>
              </a:rPr>
              <a:t>方程加</a:t>
            </a:r>
            <a:r>
              <a:rPr lang="en-US" altLang="zh-CN" sz="1400">
                <a:solidFill>
                  <a:schemeClr val="tx1"/>
                </a:solidFill>
                <a:ea typeface="宋体" pitchFamily="2" charset="-122"/>
              </a:rPr>
              <a:t>STT</a:t>
            </a:r>
            <a:r>
              <a:rPr lang="zh-CN" altLang="en-US" sz="1400">
                <a:solidFill>
                  <a:schemeClr val="tx1"/>
                </a:solidFill>
                <a:ea typeface="宋体" pitchFamily="2" charset="-122"/>
              </a:rPr>
              <a:t>项决定</a:t>
            </a:r>
            <a:endParaRPr lang="zh-CN" altLang="en-US" sz="1400">
              <a:solidFill>
                <a:schemeClr val="tx1"/>
              </a:solidFill>
              <a:ea typeface="宋体" pitchFamily="2" charset="-122"/>
            </a:endParaRPr>
          </a:p>
        </p:txBody>
      </p:sp>
      <p:sp>
        <p:nvSpPr>
          <p:cNvPr id="25" name="Text Box 24"/>
          <p:cNvSpPr txBox="true"/>
          <p:nvPr/>
        </p:nvSpPr>
        <p:spPr>
          <a:xfrm>
            <a:off x="4020185" y="5071745"/>
            <a:ext cx="1030605" cy="460375"/>
          </a:xfrm>
          <a:prstGeom prst="rect">
            <a:avLst/>
          </a:prstGeom>
          <a:noFill/>
        </p:spPr>
        <p:txBody>
          <a:bodyPr wrap="square" rtlCol="0">
            <a:spAutoFit/>
          </a:bodyPr>
          <a:p>
            <a:r>
              <a:rPr lang="en-US" altLang="zh-CN" sz="1200" b="1">
                <a:solidFill>
                  <a:srgbClr val="FF0000"/>
                </a:solidFill>
                <a:ea typeface="宋体" pitchFamily="2" charset="-122"/>
                <a:sym typeface="+mn-ea"/>
              </a:rPr>
              <a:t>3</a:t>
            </a:r>
            <a:r>
              <a:rPr lang="en-US" altLang="zh-CN" sz="1200">
                <a:ea typeface="宋体" pitchFamily="2" charset="-122"/>
                <a:sym typeface="+mn-ea"/>
              </a:rPr>
              <a:t>.SHE-based STT</a:t>
            </a:r>
            <a:endParaRPr lang="zh-CN" altLang="en-US" sz="1200" b="1">
              <a:solidFill>
                <a:srgbClr val="FF0000"/>
              </a:solidFill>
              <a:ea typeface="宋体" charset="0"/>
            </a:endParaRPr>
          </a:p>
        </p:txBody>
      </p:sp>
      <p:sp>
        <p:nvSpPr>
          <p:cNvPr id="26" name="Text Box 25"/>
          <p:cNvSpPr txBox="true"/>
          <p:nvPr/>
        </p:nvSpPr>
        <p:spPr>
          <a:xfrm>
            <a:off x="400685" y="4625975"/>
            <a:ext cx="980440" cy="460375"/>
          </a:xfrm>
          <a:prstGeom prst="rect">
            <a:avLst/>
          </a:prstGeom>
          <a:noFill/>
        </p:spPr>
        <p:txBody>
          <a:bodyPr wrap="square" rtlCol="0">
            <a:spAutoFit/>
          </a:bodyPr>
          <a:p>
            <a:r>
              <a:rPr lang="en-US" altLang="zh-CN" sz="1200" b="1">
                <a:solidFill>
                  <a:srgbClr val="FF0000"/>
                </a:solidFill>
                <a:ea typeface="宋体" charset="0"/>
              </a:rPr>
              <a:t>1</a:t>
            </a:r>
            <a:r>
              <a:rPr lang="en-US" altLang="zh-CN" sz="1200">
                <a:solidFill>
                  <a:schemeClr val="tx1"/>
                </a:solidFill>
                <a:ea typeface="宋体" charset="0"/>
              </a:rPr>
              <a:t>.</a:t>
            </a:r>
            <a:r>
              <a:rPr lang="zh-CN" altLang="en-US" sz="1200">
                <a:solidFill>
                  <a:schemeClr val="tx1"/>
                </a:solidFill>
                <a:ea typeface="宋体" charset="0"/>
              </a:rPr>
              <a:t>有限温度导致的热场</a:t>
            </a:r>
            <a:endParaRPr lang="zh-CN" altLang="en-US" sz="1200">
              <a:solidFill>
                <a:schemeClr val="tx1"/>
              </a:solidFill>
              <a:ea typeface="宋体" charset="0"/>
            </a:endParaRPr>
          </a:p>
        </p:txBody>
      </p:sp>
      <p:pic>
        <p:nvPicPr>
          <p:cNvPr id="2" name="Picture 1" descr="1"/>
          <p:cNvPicPr>
            <a:picLocks noChangeAspect="true"/>
          </p:cNvPicPr>
          <p:nvPr/>
        </p:nvPicPr>
        <p:blipFill>
          <a:blip r:embed="rId1"/>
          <a:stretch>
            <a:fillRect/>
          </a:stretch>
        </p:blipFill>
        <p:spPr>
          <a:xfrm>
            <a:off x="4382135" y="3573145"/>
            <a:ext cx="2854960" cy="858520"/>
          </a:xfrm>
          <a:prstGeom prst="rect">
            <a:avLst/>
          </a:prstGeom>
        </p:spPr>
      </p:pic>
      <p:pic>
        <p:nvPicPr>
          <p:cNvPr id="7" name="Picture 6" descr="/home/ligy/Pictures/1.png1"/>
          <p:cNvPicPr>
            <a:picLocks noChangeAspect="true"/>
          </p:cNvPicPr>
          <p:nvPr/>
        </p:nvPicPr>
        <p:blipFill>
          <a:blip r:embed="rId2"/>
          <a:srcRect/>
          <a:stretch>
            <a:fillRect/>
          </a:stretch>
        </p:blipFill>
        <p:spPr>
          <a:xfrm>
            <a:off x="570230" y="4071938"/>
            <a:ext cx="2854960" cy="473075"/>
          </a:xfrm>
          <a:prstGeom prst="rect">
            <a:avLst/>
          </a:prstGeom>
        </p:spPr>
      </p:pic>
      <p:pic>
        <p:nvPicPr>
          <p:cNvPr id="8" name="Picture 7" descr="/home/ligy/Pictures/1.png1"/>
          <p:cNvPicPr>
            <a:picLocks noChangeAspect="true"/>
          </p:cNvPicPr>
          <p:nvPr/>
        </p:nvPicPr>
        <p:blipFill>
          <a:blip r:embed="rId3"/>
          <a:srcRect/>
          <a:stretch>
            <a:fillRect/>
          </a:stretch>
        </p:blipFill>
        <p:spPr>
          <a:xfrm>
            <a:off x="1609090" y="4625975"/>
            <a:ext cx="1419225" cy="448310"/>
          </a:xfrm>
          <a:prstGeom prst="rect">
            <a:avLst/>
          </a:prstGeom>
        </p:spPr>
      </p:pic>
      <p:pic>
        <p:nvPicPr>
          <p:cNvPr id="9" name="Picture 8" descr="/home/ligy/Pictures/1.png1"/>
          <p:cNvPicPr>
            <a:picLocks noChangeAspect="true"/>
          </p:cNvPicPr>
          <p:nvPr/>
        </p:nvPicPr>
        <p:blipFill>
          <a:blip r:embed="rId4"/>
          <a:srcRect/>
          <a:stretch>
            <a:fillRect/>
          </a:stretch>
        </p:blipFill>
        <p:spPr>
          <a:xfrm>
            <a:off x="1438910" y="5160010"/>
            <a:ext cx="1759585" cy="445135"/>
          </a:xfrm>
          <a:prstGeom prst="rect">
            <a:avLst/>
          </a:prstGeom>
        </p:spPr>
      </p:pic>
      <p:pic>
        <p:nvPicPr>
          <p:cNvPr id="10" name="Picture 9" descr="/home/ligy/Pictures/1.png1"/>
          <p:cNvPicPr>
            <a:picLocks noChangeAspect="true"/>
          </p:cNvPicPr>
          <p:nvPr/>
        </p:nvPicPr>
        <p:blipFill>
          <a:blip r:embed="rId5"/>
          <a:srcRect/>
          <a:stretch>
            <a:fillRect/>
          </a:stretch>
        </p:blipFill>
        <p:spPr>
          <a:xfrm>
            <a:off x="5128895" y="5071745"/>
            <a:ext cx="2338705" cy="476885"/>
          </a:xfrm>
          <a:prstGeom prst="rect">
            <a:avLst/>
          </a:prstGeom>
        </p:spPr>
      </p:pic>
      <p:sp>
        <p:nvSpPr>
          <p:cNvPr id="13" name="Text Box 12"/>
          <p:cNvSpPr txBox="true"/>
          <p:nvPr/>
        </p:nvSpPr>
        <p:spPr>
          <a:xfrm>
            <a:off x="400685" y="5244465"/>
            <a:ext cx="1061085" cy="275590"/>
          </a:xfrm>
          <a:prstGeom prst="rect">
            <a:avLst/>
          </a:prstGeom>
          <a:noFill/>
        </p:spPr>
        <p:txBody>
          <a:bodyPr wrap="square" rtlCol="0">
            <a:spAutoFit/>
          </a:bodyPr>
          <a:p>
            <a:r>
              <a:rPr lang="en-US" altLang="en-US" sz="1200" b="1">
                <a:solidFill>
                  <a:srgbClr val="FF0000"/>
                </a:solidFill>
                <a:ea typeface="宋体" charset="0"/>
              </a:rPr>
              <a:t>2</a:t>
            </a:r>
            <a:r>
              <a:rPr lang="en-US" altLang="en-US" sz="1200">
                <a:solidFill>
                  <a:schemeClr val="tx1"/>
                </a:solidFill>
                <a:ea typeface="宋体" charset="0"/>
              </a:rPr>
              <a:t>.</a:t>
            </a:r>
            <a:r>
              <a:rPr lang="en-US" altLang="zh-CN" sz="1200">
                <a:solidFill>
                  <a:schemeClr val="tx1"/>
                </a:solidFill>
                <a:ea typeface="宋体" charset="0"/>
              </a:rPr>
              <a:t>Gilbert</a:t>
            </a:r>
            <a:r>
              <a:rPr lang="zh-CN" altLang="en-US" sz="1200">
                <a:solidFill>
                  <a:schemeClr val="tx1"/>
                </a:solidFill>
                <a:ea typeface="宋体" charset="0"/>
              </a:rPr>
              <a:t>阻尼</a:t>
            </a:r>
            <a:endParaRPr lang="zh-CN" altLang="en-US" sz="1200">
              <a:solidFill>
                <a:schemeClr val="tx1"/>
              </a:solidFill>
              <a:ea typeface="宋体" charset="0"/>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5046345"/>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本文用解析与数值方法，研究二维磁性薄膜中单个</a:t>
            </a:r>
            <a:r>
              <a:rPr lang="en-US" altLang="zh-CN" sz="1400">
                <a:solidFill>
                  <a:schemeClr val="tx1"/>
                </a:solidFill>
                <a:ea typeface="宋体" pitchFamily="2" charset="-122"/>
              </a:rPr>
              <a:t>sk</a:t>
            </a:r>
            <a:r>
              <a:rPr lang="zh-CN" altLang="en-US" sz="1400">
                <a:solidFill>
                  <a:schemeClr val="tx1"/>
                </a:solidFill>
                <a:ea typeface="宋体" pitchFamily="2" charset="-122"/>
              </a:rPr>
              <a:t>与一个小空缺的相互作用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微磁模拟结果与推广了的</a:t>
            </a:r>
            <a:r>
              <a:rPr lang="en-US" altLang="zh-CN" sz="1400">
                <a:solidFill>
                  <a:schemeClr val="tx1"/>
                </a:solidFill>
                <a:ea typeface="宋体" pitchFamily="2" charset="-122"/>
              </a:rPr>
              <a:t>Thiele</a:t>
            </a:r>
            <a:r>
              <a:rPr lang="zh-CN" altLang="en-US" sz="1400">
                <a:solidFill>
                  <a:schemeClr val="tx1"/>
                </a:solidFill>
                <a:ea typeface="宋体" pitchFamily="2" charset="-122"/>
              </a:rPr>
              <a:t>方程得到的有效运动方程相符合</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在正方格子上自由能函数为</a:t>
            </a:r>
            <a:r>
              <a:rPr lang="en-US" altLang="zh-CN"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J = a = 1</a:t>
            </a: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位于</a:t>
            </a:r>
            <a:r>
              <a:rPr lang="en-US" altLang="zh-CN" sz="1400">
                <a:solidFill>
                  <a:schemeClr val="tx1"/>
                </a:solidFill>
                <a:ea typeface="宋体" pitchFamily="2" charset="-122"/>
              </a:rPr>
              <a:t>Rd</a:t>
            </a:r>
            <a:r>
              <a:rPr lang="zh-CN" altLang="en-US" sz="1400">
                <a:solidFill>
                  <a:schemeClr val="tx1"/>
                </a:solidFill>
                <a:ea typeface="宋体" pitchFamily="2" charset="-122"/>
              </a:rPr>
              <a:t>处的空缺，磁化</a:t>
            </a:r>
            <a:r>
              <a:rPr lang="en-US" altLang="zh-CN" sz="1400">
                <a:solidFill>
                  <a:schemeClr val="tx1"/>
                </a:solidFill>
                <a:ea typeface="宋体" pitchFamily="2" charset="-122"/>
              </a:rPr>
              <a:t>M=0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电流密度</a:t>
            </a:r>
            <a:r>
              <a:rPr lang="en-US" altLang="zh-CN" sz="1400">
                <a:solidFill>
                  <a:schemeClr val="tx1"/>
                </a:solidFill>
                <a:ea typeface="宋体" pitchFamily="2" charset="-122"/>
              </a:rPr>
              <a:t>j</a:t>
            </a:r>
            <a:r>
              <a:rPr lang="zh-CN" altLang="en-US" sz="1400">
                <a:solidFill>
                  <a:schemeClr val="tx1"/>
                </a:solidFill>
                <a:ea typeface="宋体" pitchFamily="2" charset="-122"/>
              </a:rPr>
              <a:t>驱动下的</a:t>
            </a:r>
            <a:r>
              <a:rPr lang="en-US" altLang="zh-CN" sz="1400">
                <a:solidFill>
                  <a:schemeClr val="tx1"/>
                </a:solidFill>
                <a:ea typeface="宋体" pitchFamily="2" charset="-122"/>
              </a:rPr>
              <a:t>LLG</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本文的目标：建立一个</a:t>
            </a:r>
            <a:r>
              <a:rPr lang="en-US" altLang="zh-CN" sz="1400">
                <a:solidFill>
                  <a:schemeClr val="tx1"/>
                </a:solidFill>
                <a:ea typeface="宋体" pitchFamily="2" charset="-122"/>
              </a:rPr>
              <a:t>sk</a:t>
            </a:r>
            <a:r>
              <a:rPr lang="zh-CN" altLang="en-US" sz="1400">
                <a:solidFill>
                  <a:schemeClr val="tx1"/>
                </a:solidFill>
                <a:ea typeface="宋体" pitchFamily="2" charset="-122"/>
              </a:rPr>
              <a:t>中心</a:t>
            </a:r>
            <a:r>
              <a:rPr lang="en-US" altLang="zh-CN" sz="1400">
                <a:solidFill>
                  <a:schemeClr val="tx1"/>
                </a:solidFill>
                <a:ea typeface="宋体" pitchFamily="2" charset="-122"/>
              </a:rPr>
              <a:t>R</a:t>
            </a:r>
            <a:r>
              <a:rPr lang="zh-CN" altLang="en-US" sz="1400">
                <a:solidFill>
                  <a:schemeClr val="tx1"/>
                </a:solidFill>
                <a:ea typeface="宋体" pitchFamily="2" charset="-122"/>
              </a:rPr>
              <a:t>遵从的运动方程，同时考虑了</a:t>
            </a:r>
            <a:r>
              <a:rPr lang="en-US" altLang="zh-CN" sz="1400">
                <a:solidFill>
                  <a:schemeClr val="tx1"/>
                </a:solidFill>
                <a:ea typeface="宋体" pitchFamily="2" charset="-122"/>
              </a:rPr>
              <a:t>sk</a:t>
            </a:r>
            <a:r>
              <a:rPr lang="zh-CN" altLang="en-US" sz="1400">
                <a:solidFill>
                  <a:schemeClr val="tx1"/>
                </a:solidFill>
                <a:ea typeface="宋体" pitchFamily="2" charset="-122"/>
              </a:rPr>
              <a:t>的形变</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假设每一时刻</a:t>
            </a:r>
            <a:r>
              <a:rPr lang="en-US" altLang="zh-CN" sz="1400">
                <a:solidFill>
                  <a:schemeClr val="tx1"/>
                </a:solidFill>
                <a:ea typeface="宋体" pitchFamily="2" charset="-122"/>
              </a:rPr>
              <a:t>sk</a:t>
            </a:r>
            <a:r>
              <a:rPr lang="zh-CN" altLang="en-US" sz="1400">
                <a:solidFill>
                  <a:schemeClr val="tx1"/>
                </a:solidFill>
                <a:ea typeface="宋体" pitchFamily="2" charset="-122"/>
              </a:rPr>
              <a:t>都处于其能量极小值处，</a:t>
            </a:r>
            <a:r>
              <a:rPr lang="en-US" altLang="zh-CN" sz="1400">
                <a:solidFill>
                  <a:schemeClr val="tx1"/>
                </a:solidFill>
                <a:ea typeface="宋体" pitchFamily="2" charset="-122"/>
              </a:rPr>
              <a:t>M0</a:t>
            </a:r>
            <a:r>
              <a:rPr lang="zh-CN" altLang="en-US" sz="1400">
                <a:solidFill>
                  <a:schemeClr val="tx1"/>
                </a:solidFill>
                <a:ea typeface="宋体" pitchFamily="2" charset="-122"/>
              </a:rPr>
              <a:t>依赖于</a:t>
            </a:r>
            <a:r>
              <a:rPr lang="en-US" altLang="zh-CN" sz="1400">
                <a:solidFill>
                  <a:schemeClr val="tx1"/>
                </a:solidFill>
                <a:ea typeface="宋体" pitchFamily="2" charset="-122"/>
              </a:rPr>
              <a:t>sk</a:t>
            </a:r>
            <a:r>
              <a:rPr lang="zh-CN" altLang="en-US" sz="1400">
                <a:solidFill>
                  <a:schemeClr val="tx1"/>
                </a:solidFill>
                <a:ea typeface="宋体" pitchFamily="2" charset="-122"/>
              </a:rPr>
              <a:t>中心位置</a:t>
            </a:r>
            <a:r>
              <a:rPr lang="en-US" altLang="zh-CN" sz="1400">
                <a:solidFill>
                  <a:schemeClr val="tx1"/>
                </a:solidFill>
                <a:ea typeface="宋体" pitchFamily="2" charset="-122"/>
              </a:rPr>
              <a:t>R</a:t>
            </a:r>
            <a:r>
              <a:rPr lang="zh-CN" altLang="en-US" sz="1400">
                <a:solidFill>
                  <a:schemeClr val="tx1"/>
                </a:solidFill>
                <a:ea typeface="宋体" pitchFamily="2" charset="-122"/>
              </a:rPr>
              <a:t>与空缺位置</a:t>
            </a:r>
            <a:r>
              <a:rPr lang="en-US" altLang="zh-CN" sz="1400">
                <a:solidFill>
                  <a:schemeClr val="tx1"/>
                </a:solidFill>
                <a:ea typeface="宋体" pitchFamily="2" charset="-122"/>
              </a:rPr>
              <a:t>Rd</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则</a:t>
            </a:r>
            <a:r>
              <a:rPr lang="en-US" altLang="zh-CN" sz="1400">
                <a:solidFill>
                  <a:schemeClr val="tx1"/>
                </a:solidFill>
                <a:ea typeface="宋体" pitchFamily="2" charset="-122"/>
              </a:rPr>
              <a:t>M0</a:t>
            </a:r>
            <a:r>
              <a:rPr lang="zh-CN" altLang="en-US" sz="1400">
                <a:solidFill>
                  <a:schemeClr val="tx1"/>
                </a:solidFill>
                <a:ea typeface="宋体" pitchFamily="2" charset="-122"/>
              </a:rPr>
              <a:t>使得下列条件满足：</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V</a:t>
            </a:r>
            <a:r>
              <a:rPr lang="zh-CN" altLang="en-US" sz="1400">
                <a:solidFill>
                  <a:schemeClr val="tx1"/>
                </a:solidFill>
                <a:ea typeface="宋体" pitchFamily="2" charset="-122"/>
              </a:rPr>
              <a:t>是描述了</a:t>
            </a:r>
            <a:r>
              <a:rPr lang="en-US" altLang="zh-CN" sz="1400">
                <a:solidFill>
                  <a:schemeClr val="tx1"/>
                </a:solidFill>
                <a:ea typeface="宋体" pitchFamily="2" charset="-122"/>
              </a:rPr>
              <a:t>sk</a:t>
            </a:r>
            <a:r>
              <a:rPr lang="zh-CN" altLang="en-US" sz="1400">
                <a:solidFill>
                  <a:schemeClr val="tx1"/>
                </a:solidFill>
                <a:ea typeface="宋体" pitchFamily="2" charset="-122"/>
              </a:rPr>
              <a:t>与空缺相互作用的有效势，标准的</a:t>
            </a:r>
            <a:r>
              <a:rPr lang="en-US" altLang="zh-CN" sz="1400">
                <a:solidFill>
                  <a:schemeClr val="tx1"/>
                </a:solidFill>
                <a:ea typeface="宋体" pitchFamily="2" charset="-122"/>
              </a:rPr>
              <a:t>Thiele</a:t>
            </a:r>
            <a:r>
              <a:rPr lang="zh-CN" altLang="en-US" sz="1400">
                <a:solidFill>
                  <a:schemeClr val="tx1"/>
                </a:solidFill>
                <a:ea typeface="宋体" pitchFamily="2" charset="-122"/>
              </a:rPr>
              <a:t>方法没有考虑</a:t>
            </a:r>
            <a:r>
              <a:rPr lang="en-US" altLang="zh-CN" sz="1400">
                <a:solidFill>
                  <a:schemeClr val="tx1"/>
                </a:solidFill>
                <a:ea typeface="宋体" pitchFamily="2" charset="-122"/>
              </a:rPr>
              <a:t>sk</a:t>
            </a:r>
            <a:r>
              <a:rPr lang="zh-CN" altLang="en-US" sz="1400">
                <a:solidFill>
                  <a:schemeClr val="tx1"/>
                </a:solidFill>
                <a:ea typeface="宋体" pitchFamily="2" charset="-122"/>
              </a:rPr>
              <a:t>形变，即</a:t>
            </a:r>
            <a:r>
              <a:rPr lang="en-US" altLang="zh-CN" sz="1400">
                <a:solidFill>
                  <a:schemeClr val="tx1"/>
                </a:solidFill>
                <a:ea typeface="宋体" pitchFamily="2" charset="-122"/>
              </a:rPr>
              <a:t>M0</a:t>
            </a:r>
            <a:r>
              <a:rPr lang="zh-CN" altLang="en-US" sz="1400">
                <a:solidFill>
                  <a:schemeClr val="tx1"/>
                </a:solidFill>
                <a:ea typeface="宋体" pitchFamily="2" charset="-122"/>
              </a:rPr>
              <a:t>不依赖于</a:t>
            </a:r>
            <a:r>
              <a:rPr lang="en-US" altLang="zh-CN" sz="1400">
                <a:solidFill>
                  <a:schemeClr val="tx1"/>
                </a:solidFill>
                <a:ea typeface="宋体" pitchFamily="2" charset="-122"/>
              </a:rPr>
              <a:t>R-Rd</a:t>
            </a:r>
            <a:r>
              <a:rPr lang="zh-CN" altLang="en-US" sz="1400">
                <a:solidFill>
                  <a:schemeClr val="tx1"/>
                </a:solidFill>
                <a:ea typeface="宋体" pitchFamily="2" charset="-122"/>
              </a:rPr>
              <a:t>。数值计算</a:t>
            </a:r>
            <a:r>
              <a:rPr lang="en-US" altLang="zh-CN" sz="1400">
                <a:solidFill>
                  <a:schemeClr val="tx1"/>
                </a:solidFill>
                <a:ea typeface="宋体" pitchFamily="2" charset="-122"/>
              </a:rPr>
              <a:t>M0</a:t>
            </a:r>
            <a:r>
              <a:rPr lang="zh-CN" altLang="en-US" sz="1400">
                <a:solidFill>
                  <a:schemeClr val="tx1"/>
                </a:solidFill>
                <a:ea typeface="宋体" pitchFamily="2" charset="-122"/>
              </a:rPr>
              <a:t>与</a:t>
            </a:r>
            <a:r>
              <a:rPr lang="en-US" altLang="zh-CN" sz="1400">
                <a:solidFill>
                  <a:schemeClr val="tx1"/>
                </a:solidFill>
                <a:ea typeface="宋体" pitchFamily="2" charset="-122"/>
              </a:rPr>
              <a:t>F</a:t>
            </a:r>
            <a:r>
              <a:rPr lang="en-US" altLang="en-US" sz="1400">
                <a:solidFill>
                  <a:schemeClr val="tx1"/>
                </a:solidFill>
                <a:ea typeface="宋体" pitchFamily="2" charset="-122"/>
              </a:rPr>
              <a:t>(M0)</a:t>
            </a:r>
            <a:r>
              <a:rPr lang="zh-CN" altLang="en-US" sz="1400">
                <a:solidFill>
                  <a:schemeClr val="tx1"/>
                </a:solidFill>
                <a:ea typeface="宋体" pitchFamily="2" charset="-122"/>
              </a:rPr>
              <a:t>有两种方法：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1. </a:t>
            </a:r>
            <a:r>
              <a:rPr lang="zh-CN" altLang="en-US" sz="1400">
                <a:solidFill>
                  <a:schemeClr val="tx1"/>
                </a:solidFill>
                <a:ea typeface="宋体" pitchFamily="2" charset="-122"/>
              </a:rPr>
              <a:t>类似于</a:t>
            </a:r>
            <a:r>
              <a:rPr lang="en-US" altLang="zh-CN" sz="1400">
                <a:solidFill>
                  <a:schemeClr val="tx1"/>
                </a:solidFill>
                <a:ea typeface="宋体" pitchFamily="2" charset="-122"/>
              </a:rPr>
              <a:t>[</a:t>
            </a:r>
            <a:r>
              <a:rPr lang="en-US" altLang="en-US" sz="1400">
                <a:solidFill>
                  <a:schemeClr val="tx1"/>
                </a:solidFill>
                <a:ea typeface="宋体" pitchFamily="2" charset="-122"/>
              </a:rPr>
              <a:t>14]</a:t>
            </a:r>
            <a:r>
              <a:rPr lang="zh-CN" altLang="en-US" sz="1400">
                <a:solidFill>
                  <a:schemeClr val="tx1"/>
                </a:solidFill>
                <a:ea typeface="宋体" pitchFamily="2" charset="-122"/>
              </a:rPr>
              <a:t>中计算</a:t>
            </a:r>
            <a:r>
              <a:rPr lang="en-US" altLang="zh-CN" sz="1400">
                <a:solidFill>
                  <a:schemeClr val="tx1"/>
                </a:solidFill>
                <a:ea typeface="宋体" pitchFamily="2" charset="-122"/>
              </a:rPr>
              <a:t>sk-sk</a:t>
            </a:r>
            <a:r>
              <a:rPr lang="zh-CN" altLang="en-US" sz="1400">
                <a:solidFill>
                  <a:schemeClr val="tx1"/>
                </a:solidFill>
                <a:ea typeface="宋体" pitchFamily="2" charset="-122"/>
              </a:rPr>
              <a:t>相互作用势的方法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2. </a:t>
            </a:r>
            <a:r>
              <a:rPr lang="zh-CN" altLang="en-US" sz="1400">
                <a:solidFill>
                  <a:schemeClr val="tx1"/>
                </a:solidFill>
                <a:ea typeface="宋体" pitchFamily="2" charset="-122"/>
              </a:rPr>
              <a:t>先计算无杂质系统中的</a:t>
            </a:r>
            <a:r>
              <a:rPr lang="en-US" altLang="zh-CN" sz="1400">
                <a:solidFill>
                  <a:schemeClr val="tx1"/>
                </a:solidFill>
                <a:ea typeface="宋体" pitchFamily="2" charset="-122"/>
              </a:rPr>
              <a:t>sk</a:t>
            </a:r>
            <a:r>
              <a:rPr lang="zh-CN" altLang="en-US" sz="1400">
                <a:solidFill>
                  <a:schemeClr val="tx1"/>
                </a:solidFill>
                <a:ea typeface="宋体" pitchFamily="2" charset="-122"/>
              </a:rPr>
              <a:t>构型</a:t>
            </a:r>
            <a:r>
              <a:rPr lang="en-US" altLang="zh-CN" sz="1400">
                <a:solidFill>
                  <a:schemeClr val="tx1"/>
                </a:solidFill>
                <a:ea typeface="宋体" pitchFamily="2" charset="-122"/>
              </a:rPr>
              <a:t>M</a:t>
            </a:r>
            <a:r>
              <a:rPr lang="en-US" altLang="en-US" sz="1400">
                <a:solidFill>
                  <a:schemeClr val="tx1"/>
                </a:solidFill>
                <a:ea typeface="宋体" pitchFamily="2" charset="-122"/>
              </a:rPr>
              <a:t>c(r-R)</a:t>
            </a:r>
            <a:r>
              <a:rPr lang="zh-CN" altLang="en-US" sz="1400">
                <a:solidFill>
                  <a:schemeClr val="tx1"/>
                </a:solidFill>
                <a:ea typeface="宋体" pitchFamily="2" charset="-122"/>
              </a:rPr>
              <a:t>，有杂质时，以边界条件：</a:t>
            </a:r>
            <a:r>
              <a:rPr lang="en-US" altLang="zh-CN" sz="1400">
                <a:solidFill>
                  <a:schemeClr val="tx1"/>
                </a:solidFill>
                <a:ea typeface="宋体" pitchFamily="2" charset="-122"/>
              </a:rPr>
              <a:t>sk</a:t>
            </a:r>
            <a:r>
              <a:rPr lang="zh-CN" altLang="en-US" sz="1400">
                <a:solidFill>
                  <a:schemeClr val="tx1"/>
                </a:solidFill>
                <a:ea typeface="宋体" pitchFamily="2" charset="-122"/>
              </a:rPr>
              <a:t>半径之外构型为</a:t>
            </a:r>
            <a:r>
              <a:rPr lang="en-US" altLang="zh-CN" sz="1400">
                <a:solidFill>
                  <a:schemeClr val="tx1"/>
                </a:solidFill>
                <a:ea typeface="宋体" pitchFamily="2" charset="-122"/>
              </a:rPr>
              <a:t>Mc</a:t>
            </a:r>
            <a:endParaRPr lang="en-US" altLang="zh-CN"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3380740" y="1003300"/>
            <a:ext cx="2885440" cy="962025"/>
          </a:xfrm>
          <a:prstGeom prst="rect">
            <a:avLst/>
          </a:prstGeom>
        </p:spPr>
      </p:pic>
      <p:pic>
        <p:nvPicPr>
          <p:cNvPr id="6" name="Picture 5" descr="1"/>
          <p:cNvPicPr>
            <a:picLocks noChangeAspect="true"/>
          </p:cNvPicPr>
          <p:nvPr/>
        </p:nvPicPr>
        <p:blipFill>
          <a:blip r:embed="rId2"/>
          <a:stretch>
            <a:fillRect/>
          </a:stretch>
        </p:blipFill>
        <p:spPr>
          <a:xfrm>
            <a:off x="661035" y="1483995"/>
            <a:ext cx="2599690" cy="235585"/>
          </a:xfrm>
          <a:prstGeom prst="rect">
            <a:avLst/>
          </a:prstGeom>
        </p:spPr>
      </p:pic>
      <p:pic>
        <p:nvPicPr>
          <p:cNvPr id="11" name="Picture 10" descr="/home/ligy/Pictures/1.png1"/>
          <p:cNvPicPr>
            <a:picLocks noChangeAspect="true"/>
          </p:cNvPicPr>
          <p:nvPr/>
        </p:nvPicPr>
        <p:blipFill>
          <a:blip r:embed="rId3"/>
          <a:srcRect/>
          <a:stretch>
            <a:fillRect/>
          </a:stretch>
        </p:blipFill>
        <p:spPr>
          <a:xfrm>
            <a:off x="2481580" y="2083435"/>
            <a:ext cx="3404235" cy="723265"/>
          </a:xfrm>
          <a:prstGeom prst="rect">
            <a:avLst/>
          </a:prstGeom>
        </p:spPr>
      </p:pic>
      <p:pic>
        <p:nvPicPr>
          <p:cNvPr id="12" name="Picture 11" descr="/home/ligy/Pictures/1.png1"/>
          <p:cNvPicPr>
            <a:picLocks noChangeAspect="true"/>
          </p:cNvPicPr>
          <p:nvPr/>
        </p:nvPicPr>
        <p:blipFill>
          <a:blip r:embed="rId4"/>
          <a:srcRect/>
          <a:stretch>
            <a:fillRect/>
          </a:stretch>
        </p:blipFill>
        <p:spPr>
          <a:xfrm>
            <a:off x="2717165" y="2990215"/>
            <a:ext cx="2226310" cy="254635"/>
          </a:xfrm>
          <a:prstGeom prst="rect">
            <a:avLst/>
          </a:prstGeom>
        </p:spPr>
      </p:pic>
      <p:pic>
        <p:nvPicPr>
          <p:cNvPr id="16" name="Picture 15" descr="/home/ligy/Pictures/1.png1"/>
          <p:cNvPicPr>
            <a:picLocks noChangeAspect="true"/>
          </p:cNvPicPr>
          <p:nvPr/>
        </p:nvPicPr>
        <p:blipFill>
          <a:blip r:embed="rId5"/>
          <a:srcRect/>
          <a:stretch>
            <a:fillRect/>
          </a:stretch>
        </p:blipFill>
        <p:spPr>
          <a:xfrm>
            <a:off x="2324100" y="3799840"/>
            <a:ext cx="2226310" cy="188595"/>
          </a:xfrm>
          <a:prstGeom prst="rect">
            <a:avLst/>
          </a:prstGeom>
        </p:spPr>
      </p:pic>
      <p:pic>
        <p:nvPicPr>
          <p:cNvPr id="17" name="Picture 16" descr="/home/ligy/Pictures/1.png1"/>
          <p:cNvPicPr>
            <a:picLocks noChangeAspect="true"/>
          </p:cNvPicPr>
          <p:nvPr/>
        </p:nvPicPr>
        <p:blipFill>
          <a:blip r:embed="rId6"/>
          <a:srcRect/>
          <a:stretch>
            <a:fillRect/>
          </a:stretch>
        </p:blipFill>
        <p:spPr>
          <a:xfrm>
            <a:off x="2481580" y="4045585"/>
            <a:ext cx="2784475" cy="546100"/>
          </a:xfrm>
          <a:prstGeom prst="rect">
            <a:avLst/>
          </a:prstGeom>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246126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两种方法的结果差距很小</a:t>
            </a:r>
            <a:r>
              <a:rPr lang="en-US" altLang="zh-CN" sz="1400">
                <a:solidFill>
                  <a:schemeClr val="tx1"/>
                </a:solidFill>
                <a:ea typeface="宋体" pitchFamily="2" charset="-122"/>
              </a:rPr>
              <a:t>(inset:</a:t>
            </a:r>
            <a:r>
              <a:rPr lang="zh-CN" altLang="en-US" sz="1400">
                <a:solidFill>
                  <a:schemeClr val="tx1"/>
                </a:solidFill>
                <a:ea typeface="宋体" pitchFamily="2" charset="-122"/>
              </a:rPr>
              <a:t>红点</a:t>
            </a:r>
            <a:r>
              <a:rPr lang="en-US" altLang="zh-CN" sz="1400">
                <a:solidFill>
                  <a:schemeClr val="tx1"/>
                </a:solidFill>
                <a:ea typeface="宋体" pitchFamily="2" charset="-122"/>
              </a:rPr>
              <a:t>vs</a:t>
            </a:r>
            <a:r>
              <a:rPr lang="zh-CN" altLang="en-US" sz="1400">
                <a:solidFill>
                  <a:schemeClr val="tx1"/>
                </a:solidFill>
                <a:ea typeface="宋体" pitchFamily="2" charset="-122"/>
              </a:rPr>
              <a:t>绿线</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推广的</a:t>
            </a:r>
            <a:r>
              <a:rPr lang="en-US" altLang="zh-CN" sz="1400">
                <a:solidFill>
                  <a:schemeClr val="tx1"/>
                </a:solidFill>
                <a:ea typeface="宋体" pitchFamily="2" charset="-122"/>
              </a:rPr>
              <a:t>Thiele</a:t>
            </a:r>
            <a:r>
              <a:rPr lang="zh-CN" altLang="en-US" sz="1400">
                <a:solidFill>
                  <a:schemeClr val="tx1"/>
                </a:solidFill>
                <a:ea typeface="宋体" pitchFamily="2" charset="-122"/>
              </a:rPr>
              <a:t>方程：</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近似为：</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微磁模拟与简化的推广</a:t>
            </a:r>
            <a:r>
              <a:rPr lang="en-US" altLang="zh-CN" sz="1400">
                <a:solidFill>
                  <a:schemeClr val="tx1"/>
                </a:solidFill>
                <a:ea typeface="宋体" pitchFamily="2" charset="-122"/>
              </a:rPr>
              <a:t>Thiele</a:t>
            </a:r>
            <a:r>
              <a:rPr lang="zh-CN" altLang="en-US" sz="1400">
                <a:solidFill>
                  <a:schemeClr val="tx1"/>
                </a:solidFill>
                <a:ea typeface="宋体" pitchFamily="2" charset="-122"/>
              </a:rPr>
              <a:t>方程符合很好</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中心的定义方法：</a:t>
            </a:r>
            <a:endParaRPr lang="zh-CN" altLang="en-US" sz="1400">
              <a:solidFill>
                <a:schemeClr val="tx1"/>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4627880" y="654685"/>
            <a:ext cx="2636520" cy="1617345"/>
          </a:xfrm>
          <a:prstGeom prst="rect">
            <a:avLst/>
          </a:prstGeom>
        </p:spPr>
      </p:pic>
      <p:sp>
        <p:nvSpPr>
          <p:cNvPr id="2" name="Text Box 1"/>
          <p:cNvSpPr txBox="true"/>
          <p:nvPr/>
        </p:nvSpPr>
        <p:spPr>
          <a:xfrm>
            <a:off x="5830570" y="654685"/>
            <a:ext cx="744855" cy="275590"/>
          </a:xfrm>
          <a:prstGeom prst="rect">
            <a:avLst/>
          </a:prstGeom>
          <a:noFill/>
        </p:spPr>
        <p:txBody>
          <a:bodyPr wrap="square" rtlCol="0">
            <a:spAutoFit/>
          </a:bodyPr>
          <a:p>
            <a:r>
              <a:rPr lang="en-US" altLang="en-US" sz="1200"/>
              <a:t>B=0.05</a:t>
            </a:r>
            <a:endParaRPr lang="en-US" altLang="en-US" sz="1200"/>
          </a:p>
        </p:txBody>
      </p:sp>
      <p:sp>
        <p:nvSpPr>
          <p:cNvPr id="7" name="Text Box 6"/>
          <p:cNvSpPr txBox="true"/>
          <p:nvPr/>
        </p:nvSpPr>
        <p:spPr>
          <a:xfrm>
            <a:off x="5142865" y="1764665"/>
            <a:ext cx="744855" cy="275590"/>
          </a:xfrm>
          <a:prstGeom prst="rect">
            <a:avLst/>
          </a:prstGeom>
          <a:noFill/>
        </p:spPr>
        <p:txBody>
          <a:bodyPr wrap="square" rtlCol="0">
            <a:spAutoFit/>
          </a:bodyPr>
          <a:p>
            <a:r>
              <a:rPr lang="en-US" altLang="en-US" sz="1200"/>
              <a:t>B=0.12</a:t>
            </a:r>
            <a:endParaRPr lang="en-US" altLang="en-US" sz="1200"/>
          </a:p>
        </p:txBody>
      </p:sp>
      <p:pic>
        <p:nvPicPr>
          <p:cNvPr id="8" name="Picture 7" descr="/home/ligy/Pictures/1.png1"/>
          <p:cNvPicPr>
            <a:picLocks noChangeAspect="true"/>
          </p:cNvPicPr>
          <p:nvPr/>
        </p:nvPicPr>
        <p:blipFill>
          <a:blip r:embed="rId2"/>
          <a:srcRect/>
          <a:stretch>
            <a:fillRect/>
          </a:stretch>
        </p:blipFill>
        <p:spPr>
          <a:xfrm>
            <a:off x="1079500" y="1055688"/>
            <a:ext cx="2636520" cy="633730"/>
          </a:xfrm>
          <a:prstGeom prst="rect">
            <a:avLst/>
          </a:prstGeom>
        </p:spPr>
      </p:pic>
      <p:pic>
        <p:nvPicPr>
          <p:cNvPr id="9" name="Picture 8" descr="/home/ligy/Pictures/1.png1"/>
          <p:cNvPicPr>
            <a:picLocks noChangeAspect="true"/>
          </p:cNvPicPr>
          <p:nvPr/>
        </p:nvPicPr>
        <p:blipFill>
          <a:blip r:embed="rId3"/>
          <a:srcRect/>
          <a:stretch>
            <a:fillRect/>
          </a:stretch>
        </p:blipFill>
        <p:spPr>
          <a:xfrm>
            <a:off x="794385" y="1976120"/>
            <a:ext cx="2636520" cy="374015"/>
          </a:xfrm>
          <a:prstGeom prst="rect">
            <a:avLst/>
          </a:prstGeom>
        </p:spPr>
      </p:pic>
      <p:pic>
        <p:nvPicPr>
          <p:cNvPr id="10" name="Picture 9" descr="/home/ligy/Pictures/1.png1"/>
          <p:cNvPicPr>
            <a:picLocks noChangeAspect="true"/>
          </p:cNvPicPr>
          <p:nvPr/>
        </p:nvPicPr>
        <p:blipFill>
          <a:blip r:embed="rId4"/>
          <a:srcRect/>
          <a:stretch>
            <a:fillRect/>
          </a:stretch>
        </p:blipFill>
        <p:spPr>
          <a:xfrm>
            <a:off x="2065020" y="2725420"/>
            <a:ext cx="3620135" cy="520700"/>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17789" y="50125"/>
            <a:ext cx="4692015" cy="398780"/>
          </a:xfrm>
          <a:prstGeom prst="rect">
            <a:avLst/>
          </a:prstGeom>
          <a:noFill/>
        </p:spPr>
        <p:txBody>
          <a:bodyPr wrap="none" rtlCol="0">
            <a:spAutoFit/>
          </a:bodyPr>
          <a:p>
            <a:pPr algn="l"/>
            <a:r>
              <a:rPr lang="en-US" altLang="en-US" sz="2000" dirty="0">
                <a:latin typeface="+mj-lt"/>
                <a:ea typeface="宋体" pitchFamily="2" charset="-122"/>
              </a:rPr>
              <a:t>用非磁性的点接触来产生sk和sk Hall效应</a:t>
            </a:r>
            <a:endParaRPr lang="en-US" altLang="en-US" sz="2000" dirty="0">
              <a:latin typeface="+mj-lt"/>
              <a:ea typeface="宋体" pitchFamily="2" charset="-122"/>
            </a:endParaRPr>
          </a:p>
        </p:txBody>
      </p:sp>
      <p:sp>
        <p:nvSpPr>
          <p:cNvPr id="3" name="Text Box 2"/>
          <p:cNvSpPr txBox="true"/>
          <p:nvPr/>
        </p:nvSpPr>
        <p:spPr>
          <a:xfrm>
            <a:off x="5333322" y="377049"/>
            <a:ext cx="2134175" cy="275590"/>
          </a:xfrm>
          <a:prstGeom prst="rect">
            <a:avLst/>
          </a:prstGeom>
          <a:noFill/>
        </p:spPr>
        <p:txBody>
          <a:bodyPr wrap="square" rtlCol="0">
            <a:spAutoFit/>
          </a:bodyPr>
          <a:p>
            <a:r>
              <a:rPr lang="en-US" altLang="en-US" sz="1200"/>
              <a:t>PRB 100, 184426(2019)</a:t>
            </a:r>
            <a:endParaRPr lang="en-US" altLang="en-US" sz="1200"/>
          </a:p>
        </p:txBody>
      </p:sp>
      <p:sp>
        <p:nvSpPr>
          <p:cNvPr id="4" name="Text Box 3"/>
          <p:cNvSpPr txBox="true"/>
          <p:nvPr/>
        </p:nvSpPr>
        <p:spPr>
          <a:xfrm>
            <a:off x="200675" y="105010"/>
            <a:ext cx="748723" cy="460375"/>
          </a:xfrm>
          <a:prstGeom prst="rect">
            <a:avLst/>
          </a:prstGeom>
          <a:noFill/>
        </p:spPr>
        <p:txBody>
          <a:bodyPr wrap="square" rtlCol="0">
            <a:spAutoFit/>
          </a:bodyPr>
          <a:p>
            <a:r>
              <a:rPr lang="en-US" altLang="zh-CN" sz="1200">
                <a:solidFill>
                  <a:srgbClr val="FF0000"/>
                </a:solidFill>
                <a:ea typeface="宋体" pitchFamily="2" charset="-122"/>
              </a:rPr>
              <a:t>实验+数值模拟</a:t>
            </a:r>
            <a:endParaRPr lang="en-US" altLang="zh-CN" sz="1200">
              <a:solidFill>
                <a:srgbClr val="FF0000"/>
              </a:solidFill>
              <a:ea typeface="宋体" pitchFamily="2" charset="-122"/>
            </a:endParaRPr>
          </a:p>
        </p:txBody>
      </p:sp>
      <p:sp>
        <p:nvSpPr>
          <p:cNvPr id="15" name="Text Box 14"/>
          <p:cNvSpPr txBox="true"/>
          <p:nvPr/>
        </p:nvSpPr>
        <p:spPr>
          <a:xfrm>
            <a:off x="66144" y="637009"/>
            <a:ext cx="7306740" cy="4547870"/>
          </a:xfrm>
          <a:prstGeom prst="rect">
            <a:avLst/>
          </a:prstGeom>
          <a:noFill/>
        </p:spPr>
        <p:txBody>
          <a:bodyPr wrap="square" rtlCol="0">
            <a:spAutoFit/>
          </a:bodyPr>
          <a:p>
            <a:pPr marL="285750" indent="-285750" algn="l">
              <a:buFont typeface="Arial" panose="02080604020202020204" pitchFamily="34" charset="0"/>
              <a:buChar char="•"/>
            </a:pPr>
            <a:r>
              <a:rPr lang="en-US" sz="1160">
                <a:solidFill>
                  <a:schemeClr val="tx1"/>
                </a:solidFill>
                <a:ea typeface="宋体" pitchFamily="2" charset="-122"/>
              </a:rPr>
              <a:t>本文实验上表明sk可以通过非磁性的导体点接触产生，并观测到了sk Hall效应</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用微磁模拟重现了实验，其中sk-Ask(anti-skyrmion)对的形成起作用</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sk Hall效应被</a:t>
            </a:r>
            <a:r>
              <a:rPr lang="en-US" sz="1160">
                <a:solidFill>
                  <a:srgbClr val="FF0000"/>
                </a:solidFill>
                <a:ea typeface="宋体" pitchFamily="2" charset="-122"/>
              </a:rPr>
              <a:t>修正了的Thiele方程</a:t>
            </a:r>
            <a:r>
              <a:rPr lang="en-US" sz="1160">
                <a:solidFill>
                  <a:schemeClr val="tx1"/>
                </a:solidFill>
                <a:ea typeface="宋体" pitchFamily="2" charset="-122"/>
              </a:rPr>
              <a:t>描述，其中考虑了</a:t>
            </a:r>
            <a:r>
              <a:rPr lang="en-US" sz="1160">
                <a:solidFill>
                  <a:srgbClr val="FF0000"/>
                </a:solidFill>
                <a:ea typeface="宋体" pitchFamily="2" charset="-122"/>
              </a:rPr>
              <a:t>空间非均匀</a:t>
            </a:r>
            <a:r>
              <a:rPr lang="en-US" sz="1160">
                <a:solidFill>
                  <a:schemeClr val="tx1"/>
                </a:solidFill>
                <a:ea typeface="宋体" pitchFamily="2" charset="-122"/>
              </a:rPr>
              <a:t>的自旋轨道力矩和Magnus力的贡献</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产生sk的方法：</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1. 加磁场[8]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2. 自旋极化电流[27,33,34]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3. 局域加热[35]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4. 激光束[36,37]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5. 电压38,39]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6. 在几何受限器件中加电流[45]</a:t>
            </a:r>
            <a:r>
              <a:rPr lang="zh-CN" altLang="en-US" sz="1160">
                <a:solidFill>
                  <a:schemeClr val="tx1"/>
                </a:solidFill>
                <a:ea typeface="宋体" pitchFamily="2" charset="-122"/>
              </a:rPr>
              <a:t>（动力学方法）</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在FM/HM双层膜结构中，通过HM的电流由于SHE产生自旋流，从而对邻近的FM层施加自旋轨道力矩(</a:t>
            </a:r>
            <a:r>
              <a:rPr lang="en-US" sz="1160" b="1">
                <a:solidFill>
                  <a:srgbClr val="FF0000"/>
                </a:solidFill>
                <a:ea typeface="宋体" pitchFamily="2" charset="-122"/>
              </a:rPr>
              <a:t>SOT</a:t>
            </a:r>
            <a:r>
              <a:rPr lang="en-US" sz="1160">
                <a:solidFill>
                  <a:schemeClr val="tx1"/>
                </a:solidFill>
                <a:ea typeface="宋体" pitchFamily="2" charset="-122"/>
              </a:rPr>
              <a:t>)，用以操控磁化动力学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另一方面，有一小部分电流可以直接在FM层中流通，通过自旋转移力矩(</a:t>
            </a:r>
            <a:r>
              <a:rPr lang="en-US" sz="1160" b="1">
                <a:solidFill>
                  <a:srgbClr val="FF0000"/>
                </a:solidFill>
                <a:ea typeface="宋体" pitchFamily="2" charset="-122"/>
              </a:rPr>
              <a:t>STT</a:t>
            </a:r>
            <a:r>
              <a:rPr lang="en-US" sz="1160">
                <a:solidFill>
                  <a:schemeClr val="tx1"/>
                </a:solidFill>
                <a:ea typeface="宋体" pitchFamily="2" charset="-122"/>
              </a:rPr>
              <a:t>)来诱导磁化动力学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b="1">
                <a:solidFill>
                  <a:srgbClr val="FF0000"/>
                </a:solidFill>
                <a:ea typeface="宋体" pitchFamily="2" charset="-122"/>
              </a:rPr>
              <a:t>STT对sk Hall效应的贡献可以忽略</a:t>
            </a:r>
            <a:r>
              <a:rPr lang="en-US" sz="1160">
                <a:solidFill>
                  <a:schemeClr val="tx1"/>
                </a:solidFill>
                <a:ea typeface="宋体" pitchFamily="2" charset="-122"/>
              </a:rPr>
              <a:t>[27,46,57]，所以本文不考虑</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模拟：用点接触位置空间发散的SOT来进行LLG演化，发现了拓扑相变，从拓扑荷0变化到-1，形成sk</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实验：</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SOT</a:t>
            </a:r>
            <a:r>
              <a:rPr lang="zh-CN" altLang="en-US" sz="1160">
                <a:solidFill>
                  <a:schemeClr val="tx1"/>
                </a:solidFill>
                <a:ea typeface="宋体" pitchFamily="2" charset="-122"/>
              </a:rPr>
              <a:t>驱动下的</a:t>
            </a:r>
            <a:r>
              <a:rPr lang="en-US" sz="1160">
                <a:solidFill>
                  <a:schemeClr val="tx1"/>
                </a:solidFill>
                <a:ea typeface="宋体" pitchFamily="2" charset="-122"/>
              </a:rPr>
              <a:t>Thiele方程：</a:t>
            </a: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r>
              <a:rPr lang="zh-CN" altLang="en-US" sz="1160">
                <a:solidFill>
                  <a:schemeClr val="tx1"/>
                </a:solidFill>
                <a:ea typeface="宋体" pitchFamily="2" charset="-122"/>
              </a:rPr>
              <a:t>定义</a:t>
            </a:r>
            <a:r>
              <a:rPr lang="en-US" altLang="zh-CN" sz="1160">
                <a:solidFill>
                  <a:schemeClr val="tx1"/>
                </a:solidFill>
                <a:ea typeface="宋体" pitchFamily="2" charset="-122"/>
              </a:rPr>
              <a:t>sk Hall</a:t>
            </a:r>
            <a:r>
              <a:rPr lang="en-US" altLang="en-US" sz="1160">
                <a:solidFill>
                  <a:schemeClr val="tx1"/>
                </a:solidFill>
                <a:ea typeface="宋体" pitchFamily="2" charset="-122"/>
              </a:rPr>
              <a:t> angle:   tan(phi) = v_y/v_x</a:t>
            </a:r>
            <a:endParaRPr lang="en-US" altLang="en-US" sz="1160">
              <a:solidFill>
                <a:schemeClr val="tx1"/>
              </a:solidFill>
              <a:ea typeface="宋体" pitchFamily="2" charset="-122"/>
            </a:endParaRPr>
          </a:p>
        </p:txBody>
      </p:sp>
      <p:pic>
        <p:nvPicPr>
          <p:cNvPr id="2" name="Picture 1" descr="1"/>
          <p:cNvPicPr>
            <a:picLocks noChangeAspect="true"/>
          </p:cNvPicPr>
          <p:nvPr/>
        </p:nvPicPr>
        <p:blipFill>
          <a:blip r:embed="rId1"/>
          <a:stretch>
            <a:fillRect/>
          </a:stretch>
        </p:blipFill>
        <p:spPr>
          <a:xfrm>
            <a:off x="2832756" y="1257497"/>
            <a:ext cx="3445909" cy="379612"/>
          </a:xfrm>
          <a:prstGeom prst="rect">
            <a:avLst/>
          </a:prstGeom>
        </p:spPr>
      </p:pic>
      <p:sp>
        <p:nvSpPr>
          <p:cNvPr id="5" name="Text Box 4"/>
          <p:cNvSpPr txBox="true"/>
          <p:nvPr/>
        </p:nvSpPr>
        <p:spPr>
          <a:xfrm>
            <a:off x="6222484" y="1874432"/>
            <a:ext cx="540385" cy="320040"/>
          </a:xfrm>
          <a:prstGeom prst="rect">
            <a:avLst/>
          </a:prstGeom>
          <a:noFill/>
        </p:spPr>
        <p:txBody>
          <a:bodyPr wrap="none" rtlCol="0">
            <a:spAutoFit/>
          </a:bodyPr>
          <a:p>
            <a:r>
              <a:rPr lang="en-US" altLang="en-US" sz="1490"/>
              <a:t>SOT</a:t>
            </a:r>
            <a:endParaRPr lang="en-US" altLang="en-US" sz="1490"/>
          </a:p>
        </p:txBody>
      </p:sp>
      <p:cxnSp>
        <p:nvCxnSpPr>
          <p:cNvPr id="6" name="Straight Arrow Connector 5"/>
          <p:cNvCxnSpPr/>
          <p:nvPr/>
        </p:nvCxnSpPr>
        <p:spPr>
          <a:xfrm flipH="true" flipV="true">
            <a:off x="5610800" y="1538399"/>
            <a:ext cx="711969" cy="36281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7" name="Picture 6" descr="/home/ligy/Pictures/1.png1"/>
          <p:cNvPicPr>
            <a:picLocks noChangeAspect="true"/>
          </p:cNvPicPr>
          <p:nvPr/>
        </p:nvPicPr>
        <p:blipFill>
          <a:blip r:embed="rId2"/>
          <a:srcRect/>
          <a:stretch>
            <a:fillRect/>
          </a:stretch>
        </p:blipFill>
        <p:spPr>
          <a:xfrm>
            <a:off x="3903859" y="2003594"/>
            <a:ext cx="1199741" cy="276177"/>
          </a:xfrm>
          <a:prstGeom prst="rect">
            <a:avLst/>
          </a:prstGeom>
        </p:spPr>
      </p:pic>
      <p:cxnSp>
        <p:nvCxnSpPr>
          <p:cNvPr id="8" name="Straight Arrow Connector 7"/>
          <p:cNvCxnSpPr/>
          <p:nvPr/>
        </p:nvCxnSpPr>
        <p:spPr>
          <a:xfrm flipV="true">
            <a:off x="4697211" y="1538399"/>
            <a:ext cx="581756" cy="46362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3"/>
          <a:stretch>
            <a:fillRect/>
          </a:stretch>
        </p:blipFill>
        <p:spPr>
          <a:xfrm>
            <a:off x="2365375" y="3507105"/>
            <a:ext cx="2233295" cy="200660"/>
          </a:xfrm>
          <a:prstGeom prst="rect">
            <a:avLst/>
          </a:prstGeom>
        </p:spPr>
      </p:pic>
      <p:pic>
        <p:nvPicPr>
          <p:cNvPr id="10" name="Picture 9" descr="/home/ligy/Pictures/1.png1"/>
          <p:cNvPicPr>
            <a:picLocks noChangeAspect="true"/>
          </p:cNvPicPr>
          <p:nvPr/>
        </p:nvPicPr>
        <p:blipFill>
          <a:blip r:embed="rId4"/>
          <a:srcRect/>
          <a:stretch>
            <a:fillRect/>
          </a:stretch>
        </p:blipFill>
        <p:spPr>
          <a:xfrm>
            <a:off x="549275" y="4420235"/>
            <a:ext cx="3848735" cy="445135"/>
          </a:xfrm>
          <a:prstGeom prst="rect">
            <a:avLst/>
          </a:prstGeom>
        </p:spPr>
      </p:pic>
      <p:pic>
        <p:nvPicPr>
          <p:cNvPr id="11" name="Picture 10" descr="/home/ligy/Pictures/1.png1"/>
          <p:cNvPicPr>
            <a:picLocks noChangeAspect="true"/>
          </p:cNvPicPr>
          <p:nvPr/>
        </p:nvPicPr>
        <p:blipFill>
          <a:blip r:embed="rId5"/>
          <a:srcRect/>
          <a:stretch>
            <a:fillRect/>
          </a:stretch>
        </p:blipFill>
        <p:spPr>
          <a:xfrm>
            <a:off x="2832735" y="5113655"/>
            <a:ext cx="1409065" cy="401955"/>
          </a:xfrm>
          <a:prstGeom prst="rect">
            <a:avLst/>
          </a:prstGeom>
        </p:spPr>
      </p:pic>
      <p:pic>
        <p:nvPicPr>
          <p:cNvPr id="12" name="Picture 11" descr="/home/ligy/Pictures/1.png1"/>
          <p:cNvPicPr>
            <a:picLocks noChangeAspect="true"/>
          </p:cNvPicPr>
          <p:nvPr/>
        </p:nvPicPr>
        <p:blipFill>
          <a:blip r:embed="rId6"/>
          <a:srcRect/>
          <a:stretch>
            <a:fillRect/>
          </a:stretch>
        </p:blipFill>
        <p:spPr>
          <a:xfrm>
            <a:off x="686435" y="3720148"/>
            <a:ext cx="1409065" cy="349250"/>
          </a:xfrm>
          <a:prstGeom prst="rect">
            <a:avLst/>
          </a:prstGeom>
        </p:spPr>
      </p:pic>
      <p:pic>
        <p:nvPicPr>
          <p:cNvPr id="13" name="Picture 12" descr="/home/ligy/Pictures/1.png1"/>
          <p:cNvPicPr>
            <a:picLocks noChangeAspect="true"/>
          </p:cNvPicPr>
          <p:nvPr/>
        </p:nvPicPr>
        <p:blipFill>
          <a:blip r:embed="rId7"/>
          <a:srcRect/>
          <a:stretch>
            <a:fillRect/>
          </a:stretch>
        </p:blipFill>
        <p:spPr>
          <a:xfrm>
            <a:off x="2952750" y="3787775"/>
            <a:ext cx="2150745" cy="281940"/>
          </a:xfrm>
          <a:prstGeom prst="rect">
            <a:avLst/>
          </a:prstGeom>
        </p:spPr>
      </p:pic>
      <p:pic>
        <p:nvPicPr>
          <p:cNvPr id="16" name="Picture 15" descr="/home/ligy/Pictures/1.png1"/>
          <p:cNvPicPr>
            <a:picLocks noChangeAspect="true"/>
          </p:cNvPicPr>
          <p:nvPr/>
        </p:nvPicPr>
        <p:blipFill>
          <a:blip r:embed="rId8"/>
          <a:srcRect/>
          <a:stretch>
            <a:fillRect/>
          </a:stretch>
        </p:blipFill>
        <p:spPr>
          <a:xfrm>
            <a:off x="1031240" y="4126230"/>
            <a:ext cx="2390140" cy="208915"/>
          </a:xfrm>
          <a:prstGeom prst="rect">
            <a:avLst/>
          </a:prstGeom>
        </p:spPr>
      </p:pic>
      <p:pic>
        <p:nvPicPr>
          <p:cNvPr id="17" name="Picture 16" descr="/home/ligy/Pictures/1.png1"/>
          <p:cNvPicPr>
            <a:picLocks noChangeAspect="true"/>
          </p:cNvPicPr>
          <p:nvPr/>
        </p:nvPicPr>
        <p:blipFill>
          <a:blip r:embed="rId9"/>
          <a:srcRect/>
          <a:stretch>
            <a:fillRect/>
          </a:stretch>
        </p:blipFill>
        <p:spPr>
          <a:xfrm>
            <a:off x="4697730" y="4032885"/>
            <a:ext cx="2853690" cy="1482725"/>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06472" y="36396"/>
            <a:ext cx="2948940" cy="398780"/>
          </a:xfrm>
          <a:prstGeom prst="rect">
            <a:avLst/>
          </a:prstGeom>
          <a:noFill/>
        </p:spPr>
        <p:txBody>
          <a:bodyPr wrap="none" rtlCol="0">
            <a:spAutoFit/>
          </a:bodyPr>
          <a:p>
            <a:pPr algn="l"/>
            <a:r>
              <a:rPr lang="zh-CN" sz="2000" dirty="0">
                <a:latin typeface="+mj-lt"/>
                <a:ea typeface="宋体" pitchFamily="2" charset="-122"/>
              </a:rPr>
              <a:t>声学拓扑</a:t>
            </a:r>
            <a:r>
              <a:rPr lang="en-US" altLang="zh-CN" sz="2000" dirty="0">
                <a:latin typeface="+mj-lt"/>
                <a:ea typeface="宋体" pitchFamily="2" charset="-122"/>
              </a:rPr>
              <a:t>Anderson</a:t>
            </a:r>
            <a:r>
              <a:rPr lang="zh-CN" altLang="en-US" sz="2000" dirty="0">
                <a:latin typeface="+mj-lt"/>
                <a:ea typeface="宋体" pitchFamily="2" charset="-122"/>
              </a:rPr>
              <a:t>绝缘体</a:t>
            </a:r>
            <a:endParaRPr lang="zh-CN" alt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https://arxiv.org/pdf/2111.06520.pdf</a:t>
            </a:r>
            <a:endParaRPr lang="en-US" altLang="en-US" sz="1200">
              <a:sym typeface="+mn-ea"/>
            </a:endParaRPr>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66040" y="612140"/>
            <a:ext cx="7306945" cy="3753485"/>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本文在实验上观测到二维</a:t>
            </a:r>
            <a:r>
              <a:rPr lang="en-US" altLang="zh-CN" sz="1400">
                <a:solidFill>
                  <a:schemeClr val="tx1"/>
                </a:solidFill>
                <a:ea typeface="宋体" pitchFamily="2" charset="-122"/>
              </a:rPr>
              <a:t>TRS</a:t>
            </a:r>
            <a:r>
              <a:rPr lang="zh-CN" altLang="en-US" sz="1400">
                <a:solidFill>
                  <a:schemeClr val="tx1"/>
                </a:solidFill>
                <a:ea typeface="宋体" pitchFamily="2" charset="-122"/>
              </a:rPr>
              <a:t>保持的双层膜声学声子晶体中的</a:t>
            </a: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sz="1400" dirty="0">
                <a:solidFill>
                  <a:srgbClr val="FF0000"/>
                </a:solidFill>
                <a:latin typeface="+mj-lt"/>
                <a:ea typeface="宋体" pitchFamily="2" charset="-122"/>
                <a:sym typeface="+mn-ea"/>
              </a:rPr>
              <a:t>拓扑</a:t>
            </a:r>
            <a:r>
              <a:rPr lang="en-US" altLang="zh-CN" sz="1400" dirty="0">
                <a:solidFill>
                  <a:srgbClr val="FF0000"/>
                </a:solidFill>
                <a:latin typeface="+mj-lt"/>
                <a:ea typeface="宋体" pitchFamily="2" charset="-122"/>
                <a:sym typeface="+mn-ea"/>
              </a:rPr>
              <a:t>Anderson</a:t>
            </a:r>
            <a:r>
              <a:rPr lang="zh-CN" altLang="en-US" sz="1400" dirty="0">
                <a:solidFill>
                  <a:srgbClr val="FF0000"/>
                </a:solidFill>
                <a:latin typeface="+mj-lt"/>
                <a:ea typeface="宋体" pitchFamily="2" charset="-122"/>
                <a:sym typeface="+mn-ea"/>
              </a:rPr>
              <a:t>绝缘相的</a:t>
            </a:r>
            <a:r>
              <a:rPr lang="zh-CN" altLang="en-US" sz="1400">
                <a:solidFill>
                  <a:srgbClr val="FF0000"/>
                </a:solidFill>
                <a:ea typeface="宋体" pitchFamily="2" charset="-122"/>
              </a:rPr>
              <a:t>证据</a:t>
            </a:r>
            <a:r>
              <a:rPr lang="zh-CN" altLang="en-US" sz="1400">
                <a:solidFill>
                  <a:schemeClr val="tx1"/>
                </a:solidFill>
                <a:ea typeface="宋体" pitchFamily="2" charset="-122"/>
              </a:rPr>
              <a:t>：引入</a:t>
            </a:r>
            <a:r>
              <a:rPr lang="en-US" altLang="zh-CN" sz="1400">
                <a:solidFill>
                  <a:schemeClr val="tx1"/>
                </a:solidFill>
                <a:ea typeface="宋体" pitchFamily="2" charset="-122"/>
              </a:rPr>
              <a:t>o</a:t>
            </a:r>
            <a:r>
              <a:rPr lang="en-US" altLang="en-US" sz="1400">
                <a:solidFill>
                  <a:schemeClr val="tx1"/>
                </a:solidFill>
                <a:ea typeface="宋体" pitchFamily="2" charset="-122"/>
              </a:rPr>
              <a:t>n-site</a:t>
            </a:r>
            <a:r>
              <a:rPr lang="zh-CN" altLang="en-US" sz="1400">
                <a:solidFill>
                  <a:schemeClr val="tx1"/>
                </a:solidFill>
                <a:ea typeface="宋体" pitchFamily="2" charset="-122"/>
              </a:rPr>
              <a:t>无序后，观测到稳定的自旋依赖的边缘态</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计算了系统在加无序后的拓扑不变量：自旋</a:t>
            </a:r>
            <a:r>
              <a:rPr lang="en-US" altLang="zh-CN" sz="1400">
                <a:solidFill>
                  <a:schemeClr val="tx1"/>
                </a:solidFill>
                <a:ea typeface="宋体" pitchFamily="2" charset="-122"/>
              </a:rPr>
              <a:t>Bott</a:t>
            </a:r>
            <a:r>
              <a:rPr lang="zh-CN" altLang="en-US" sz="1400">
                <a:solidFill>
                  <a:schemeClr val="tx1"/>
                </a:solidFill>
                <a:ea typeface="宋体" pitchFamily="2" charset="-122"/>
              </a:rPr>
              <a:t>指数</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本文结果表明：在集成器件时引入的杂质与缺陷可以诱导出拓扑输运态，是集成器件设计可以探索的新方向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拓扑绝缘体近年来一直很热门，因为其中受拓扑保护的边缘态是一个理想的传输态（</a:t>
            </a:r>
            <a:r>
              <a:rPr lang="zh-CN" altLang="en-US" sz="1400" b="1">
                <a:solidFill>
                  <a:srgbClr val="FF0000"/>
                </a:solidFill>
                <a:ea typeface="宋体" pitchFamily="2" charset="-122"/>
              </a:rPr>
              <a:t>？</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TI</a:t>
            </a:r>
            <a:r>
              <a:rPr lang="zh-CN" altLang="en-US" sz="1400">
                <a:solidFill>
                  <a:schemeClr val="tx1"/>
                </a:solidFill>
                <a:ea typeface="宋体" pitchFamily="2" charset="-122"/>
              </a:rPr>
              <a:t>在弱微扰下的稳定性是拓扑现象的关键，但当无序足够强时受拓扑保护的传输依然会被破坏</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r>
              <a:rPr lang="en-US" altLang="zh-CN" sz="1400" dirty="0">
                <a:latin typeface="+mj-lt"/>
                <a:ea typeface="宋体" pitchFamily="2" charset="-122"/>
                <a:sym typeface="+mn-ea"/>
              </a:rPr>
              <a:t>(TAI)</a:t>
            </a:r>
            <a:r>
              <a:rPr lang="zh-CN" altLang="en-US" sz="1400" dirty="0">
                <a:latin typeface="+mj-lt"/>
                <a:ea typeface="宋体" pitchFamily="2" charset="-122"/>
                <a:sym typeface="+mn-ea"/>
              </a:rPr>
              <a:t>：强无序会促进拓扑相的形成，而不是禁止</a:t>
            </a:r>
            <a:r>
              <a:rPr lang="en-US" altLang="zh-CN" sz="1400" dirty="0">
                <a:latin typeface="+mj-lt"/>
                <a:ea typeface="宋体" pitchFamily="2" charset="-122"/>
                <a:sym typeface="+mn-ea"/>
              </a:rPr>
              <a:t>(</a:t>
            </a:r>
            <a:r>
              <a:rPr lang="zh-CN" altLang="en-US" sz="1400" dirty="0">
                <a:latin typeface="+mj-lt"/>
                <a:ea typeface="宋体" pitchFamily="2" charset="-122"/>
                <a:sym typeface="+mn-ea"/>
              </a:rPr>
              <a:t>研究的兴趣点</a:t>
            </a:r>
            <a:r>
              <a:rPr lang="en-US" altLang="zh-CN" sz="1400" dirty="0">
                <a:latin typeface="+mj-lt"/>
                <a:ea typeface="宋体" pitchFamily="2" charset="-122"/>
                <a:sym typeface="+mn-ea"/>
              </a:rPr>
              <a:t>)</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最早在二维</a:t>
            </a:r>
            <a:r>
              <a:rPr lang="en-US" altLang="zh-CN" sz="1400" dirty="0">
                <a:solidFill>
                  <a:schemeClr val="tx1"/>
                </a:solidFill>
                <a:latin typeface="+mj-lt"/>
                <a:ea typeface="宋体" pitchFamily="2" charset="-122"/>
                <a:sym typeface="+mn-ea"/>
              </a:rPr>
              <a:t>HgTe/CdTe</a:t>
            </a:r>
            <a:r>
              <a:rPr lang="zh-CN" altLang="en-US" sz="1400" dirty="0">
                <a:solidFill>
                  <a:schemeClr val="tx1"/>
                </a:solidFill>
                <a:latin typeface="+mj-lt"/>
                <a:ea typeface="宋体" pitchFamily="2" charset="-122"/>
                <a:sym typeface="+mn-ea"/>
              </a:rPr>
              <a:t>量子阱中被预言，研究发现无序驱动了从</a:t>
            </a:r>
            <a:r>
              <a:rPr lang="en-US" altLang="zh-CN" sz="1400" dirty="0">
                <a:solidFill>
                  <a:schemeClr val="tx1"/>
                </a:solidFill>
                <a:latin typeface="+mj-lt"/>
                <a:ea typeface="宋体" pitchFamily="2" charset="-122"/>
                <a:sym typeface="+mn-ea"/>
              </a:rPr>
              <a:t>trival</a:t>
            </a:r>
            <a:r>
              <a:rPr lang="zh-CN" altLang="en-US" sz="1400" dirty="0">
                <a:solidFill>
                  <a:schemeClr val="tx1"/>
                </a:solidFill>
                <a:latin typeface="+mj-lt"/>
                <a:ea typeface="宋体" pitchFamily="2" charset="-122"/>
                <a:sym typeface="+mn-ea"/>
              </a:rPr>
              <a:t>相到拓扑相的转变（证据：量子化电导的出现）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研究发现：</a:t>
            </a: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在拓扑系统中广泛存在，但实验上遇到两个困难：</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缺少能够精确控制</a:t>
            </a:r>
            <a:r>
              <a:rPr lang="en-US" altLang="zh-CN" sz="1400" dirty="0">
                <a:solidFill>
                  <a:schemeClr val="tx1"/>
                </a:solidFill>
                <a:latin typeface="+mj-lt"/>
                <a:ea typeface="宋体" pitchFamily="2" charset="-122"/>
                <a:sym typeface="+mn-ea"/>
              </a:rPr>
              <a:t>on-site</a:t>
            </a:r>
            <a:r>
              <a:rPr lang="en-US" altLang="en-US" sz="1400" dirty="0">
                <a:solidFill>
                  <a:schemeClr val="tx1"/>
                </a:solidFill>
                <a:latin typeface="+mj-lt"/>
                <a:ea typeface="宋体" pitchFamily="2" charset="-122"/>
                <a:sym typeface="+mn-ea"/>
              </a:rPr>
              <a:t> potential</a:t>
            </a:r>
            <a:r>
              <a:rPr lang="zh-CN" altLang="en-US" sz="1400" dirty="0">
                <a:solidFill>
                  <a:schemeClr val="tx1"/>
                </a:solidFill>
                <a:latin typeface="+mj-lt"/>
                <a:ea typeface="宋体" pitchFamily="2" charset="-122"/>
                <a:sym typeface="+mn-ea"/>
              </a:rPr>
              <a:t>和耦合强度的真实材料</a:t>
            </a:r>
            <a:r>
              <a:rPr lang="en-US" altLang="zh-CN" sz="1400" dirty="0">
                <a:solidFill>
                  <a:schemeClr val="tx1"/>
                </a:solidFill>
                <a:latin typeface="+mj-lt"/>
                <a:ea typeface="宋体" pitchFamily="2" charset="-122"/>
                <a:sym typeface="+mn-ea"/>
              </a:rPr>
              <a:t> </a:t>
            </a:r>
            <a:endParaRPr lang="en-US" altLang="zh-CN"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在非周期系统中能带论与定义在</a:t>
            </a:r>
            <a:r>
              <a:rPr lang="en-US" altLang="zh-CN" sz="1400" dirty="0">
                <a:solidFill>
                  <a:schemeClr val="tx1"/>
                </a:solidFill>
                <a:latin typeface="+mj-lt"/>
                <a:ea typeface="宋体" pitchFamily="2" charset="-122"/>
                <a:sym typeface="+mn-ea"/>
              </a:rPr>
              <a:t>k</a:t>
            </a:r>
            <a:r>
              <a:rPr lang="zh-CN" altLang="en-US" sz="1400" dirty="0">
                <a:solidFill>
                  <a:schemeClr val="tx1"/>
                </a:solidFill>
                <a:latin typeface="+mj-lt"/>
                <a:ea typeface="宋体" pitchFamily="2" charset="-122"/>
                <a:sym typeface="+mn-ea"/>
              </a:rPr>
              <a:t>空间的拓扑不变量失效</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突破：</a:t>
            </a:r>
            <a:r>
              <a:rPr lang="en-US" altLang="zh-CN" sz="1400" dirty="0">
                <a:solidFill>
                  <a:schemeClr val="tx1"/>
                </a:solidFill>
                <a:latin typeface="+mj-lt"/>
                <a:ea typeface="宋体" pitchFamily="2" charset="-122"/>
                <a:sym typeface="+mn-ea"/>
              </a:rPr>
              <a:t>TRS</a:t>
            </a:r>
            <a:r>
              <a:rPr lang="zh-CN" altLang="en-US" sz="1400" dirty="0">
                <a:solidFill>
                  <a:schemeClr val="tx1"/>
                </a:solidFill>
                <a:latin typeface="+mj-lt"/>
                <a:ea typeface="宋体" pitchFamily="2" charset="-122"/>
                <a:sym typeface="+mn-ea"/>
              </a:rPr>
              <a:t>破缺的</a:t>
            </a:r>
            <a:r>
              <a:rPr lang="en-US" altLang="zh-CN" sz="1400" dirty="0">
                <a:solidFill>
                  <a:schemeClr val="tx1"/>
                </a:solidFill>
                <a:latin typeface="+mj-lt"/>
                <a:ea typeface="宋体" pitchFamily="2" charset="-122"/>
                <a:sym typeface="+mn-ea"/>
              </a:rPr>
              <a:t>Z</a:t>
            </a:r>
            <a:r>
              <a:rPr lang="zh-CN" altLang="en-US" sz="1400" dirty="0">
                <a:solidFill>
                  <a:schemeClr val="tx1"/>
                </a:solidFill>
                <a:latin typeface="+mj-lt"/>
                <a:ea typeface="宋体" pitchFamily="2" charset="-122"/>
                <a:sym typeface="+mn-ea"/>
              </a:rPr>
              <a:t>绝缘体，如</a:t>
            </a:r>
            <a:r>
              <a:rPr lang="en-US" altLang="zh-CN" sz="1400" dirty="0">
                <a:solidFill>
                  <a:schemeClr val="tx1"/>
                </a:solidFill>
                <a:latin typeface="+mj-lt"/>
                <a:ea typeface="宋体" pitchFamily="2" charset="-122"/>
                <a:sym typeface="+mn-ea"/>
              </a:rPr>
              <a:t>1D</a:t>
            </a:r>
            <a:r>
              <a:rPr lang="zh-CN" altLang="en-US" sz="1400" dirty="0">
                <a:solidFill>
                  <a:schemeClr val="tx1"/>
                </a:solidFill>
                <a:latin typeface="+mj-lt"/>
                <a:ea typeface="宋体" pitchFamily="2" charset="-122"/>
                <a:sym typeface="+mn-ea"/>
              </a:rPr>
              <a:t>冷原子链，</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Floquet</a:t>
            </a:r>
            <a:r>
              <a:rPr lang="en-US" altLang="en-US" sz="1400" dirty="0">
                <a:solidFill>
                  <a:schemeClr val="tx1"/>
                </a:solidFill>
                <a:latin typeface="+mj-lt"/>
                <a:ea typeface="宋体" pitchFamily="2" charset="-122"/>
                <a:sym typeface="+mn-ea"/>
              </a:rPr>
              <a:t> TI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Chern</a:t>
            </a:r>
            <a:r>
              <a:rPr lang="zh-CN" altLang="en-US" sz="1400" dirty="0">
                <a:solidFill>
                  <a:schemeClr val="tx1"/>
                </a:solidFill>
                <a:latin typeface="+mj-lt"/>
                <a:ea typeface="宋体" pitchFamily="2" charset="-122"/>
                <a:sym typeface="+mn-ea"/>
              </a:rPr>
              <a:t>绝缘体</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本文观察到拓扑</a:t>
            </a:r>
            <a:r>
              <a:rPr lang="en-US" altLang="zh-CN" sz="1400" dirty="0">
                <a:solidFill>
                  <a:schemeClr val="tx1"/>
                </a:solidFill>
                <a:latin typeface="+mj-lt"/>
                <a:ea typeface="宋体" pitchFamily="2" charset="-122"/>
                <a:sym typeface="+mn-ea"/>
              </a:rPr>
              <a:t>Anderson</a:t>
            </a:r>
            <a:r>
              <a:rPr lang="zh-CN" altLang="en-US" sz="1400" dirty="0">
                <a:solidFill>
                  <a:schemeClr val="tx1"/>
                </a:solidFill>
                <a:latin typeface="+mj-lt"/>
                <a:ea typeface="宋体" pitchFamily="2" charset="-122"/>
                <a:sym typeface="+mn-ea"/>
              </a:rPr>
              <a:t>相变和一对在无序很强时依然存在的螺旋边缘态（</a:t>
            </a:r>
            <a:r>
              <a:rPr lang="zh-CN" altLang="en-US"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相变的标志</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1943735" cy="460375"/>
          </a:xfrm>
          <a:prstGeom prst="rect">
            <a:avLst/>
          </a:prstGeom>
          <a:noFill/>
        </p:spPr>
        <p:txBody>
          <a:bodyPr wrap="none" rtlCol="0">
            <a:spAutoFit/>
          </a:bodyPr>
          <a:p>
            <a:r>
              <a:rPr lang="en-US" sz="2400" dirty="0">
                <a:latin typeface="+mj-lt"/>
                <a:ea typeface="宋体" pitchFamily="2" charset="-122"/>
              </a:rPr>
              <a:t>skyrmion</a:t>
            </a:r>
            <a:r>
              <a:rPr lang="zh-CN" altLang="en-US" sz="2400" dirty="0">
                <a:latin typeface="+mj-lt"/>
                <a:ea typeface="宋体" pitchFamily="2" charset="-122"/>
              </a:rPr>
              <a:t>摘录</a:t>
            </a:r>
            <a:endParaRPr lang="zh-CN" altLang="en-US" sz="2400" dirty="0">
              <a:latin typeface="+mj-lt"/>
              <a:ea typeface="宋体" pitchFamily="2" charset="-122"/>
            </a:endParaRPr>
          </a:p>
        </p:txBody>
      </p:sp>
      <p:sp>
        <p:nvSpPr>
          <p:cNvPr id="4" name="Text Box 3"/>
          <p:cNvSpPr txBox="true"/>
          <p:nvPr/>
        </p:nvSpPr>
        <p:spPr>
          <a:xfrm>
            <a:off x="104140" y="774065"/>
            <a:ext cx="7243445" cy="267652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用面内电流产生</a:t>
            </a:r>
            <a:r>
              <a:rPr lang="en-US" altLang="zh-CN" sz="1400">
                <a:ea typeface="宋体" pitchFamily="2" charset="-122"/>
              </a:rPr>
              <a:t>sk</a:t>
            </a:r>
            <a:r>
              <a:rPr lang="en-US" altLang="en-US" sz="1400">
                <a:ea typeface="宋体" pitchFamily="2" charset="-122"/>
              </a:rPr>
              <a:t>yrmion--anti-skyrmion</a:t>
            </a:r>
            <a:r>
              <a:rPr lang="zh-CN" altLang="en-US" sz="1400">
                <a:ea typeface="宋体" pitchFamily="2" charset="-122"/>
              </a:rPr>
              <a:t>对，</a:t>
            </a:r>
            <a:r>
              <a:rPr lang="en-US" altLang="zh-CN" sz="1400">
                <a:ea typeface="宋体" pitchFamily="2" charset="-122"/>
              </a:rPr>
              <a:t>PRL 118, 267203 (2017)</a:t>
            </a:r>
            <a:endParaRPr lang="en-US" altLang="zh-CN" sz="1400">
              <a:ea typeface="宋体" pitchFamily="2" charset="-122"/>
            </a:endParaRPr>
          </a:p>
          <a:p>
            <a:pPr marL="285750" indent="-285750" algn="l">
              <a:buFont typeface="Arial" panose="02080604020202020204" pitchFamily="34" charset="0"/>
              <a:buChar char="•"/>
            </a:pPr>
            <a:r>
              <a:rPr lang="en-US" altLang="en-US" sz="1400">
                <a:sym typeface="+mn-ea"/>
              </a:rPr>
              <a:t>相对论型的色散导致，不同于二维材料中的非相对论的Schrodinger费米子，Dirac费米子</a:t>
            </a:r>
            <a:endParaRPr lang="en-US" altLang="en-US" sz="1400">
              <a:sym typeface="+mn-ea"/>
            </a:endParaRPr>
          </a:p>
          <a:p>
            <a:pPr indent="0" algn="l">
              <a:buFont typeface="Arial" panose="02080604020202020204" pitchFamily="34" charset="0"/>
              <a:buNone/>
            </a:pPr>
            <a:r>
              <a:rPr lang="en-US" altLang="en-US" sz="1400">
                <a:sym typeface="+mn-ea"/>
              </a:rPr>
              <a:t>不能被势垒所trap，因为Klein悖论。</a:t>
            </a:r>
            <a:endParaRPr lang="en-US" altLang="en-US" sz="1400"/>
          </a:p>
          <a:p>
            <a:pPr marL="285750" indent="-285750" algn="l">
              <a:buFont typeface="Arial" panose="02080604020202020204" pitchFamily="34" charset="0"/>
              <a:buChar char="•"/>
            </a:pPr>
            <a:r>
              <a:rPr lang="en-US" altLang="en-US" sz="1400">
                <a:sym typeface="+mn-ea"/>
              </a:rPr>
              <a:t>理论预言Dirac费米子不能被无序局域化。[2,8,9,10] (PRL 102, 106401 (2009) )</a:t>
            </a:r>
            <a:endParaRPr lang="en-US" altLang="en-US" sz="1400"/>
          </a:p>
          <a:p>
            <a:pPr marL="285750" indent="-285750" algn="l">
              <a:buFont typeface="Arial" panose="02080604020202020204" pitchFamily="34" charset="0"/>
              <a:buChar char="•"/>
            </a:pPr>
            <a:r>
              <a:rPr lang="en-US" altLang="en-US" sz="1400">
                <a:sym typeface="+mn-ea"/>
              </a:rPr>
              <a:t>在非中心对称的过渡金属铁磁体和一些磁skyrmion中，观测到了超快的电流驱动</a:t>
            </a:r>
            <a:endParaRPr lang="en-US" altLang="en-US" sz="1400">
              <a:sym typeface="+mn-ea"/>
            </a:endParaRPr>
          </a:p>
          <a:p>
            <a:pPr indent="0" algn="l">
              <a:buFont typeface="Arial" panose="02080604020202020204" pitchFamily="34" charset="0"/>
              <a:buNone/>
            </a:pPr>
            <a:r>
              <a:rPr lang="en-US" altLang="en-US" sz="1400">
                <a:sym typeface="+mn-ea"/>
              </a:rPr>
              <a:t>domain wall运动</a:t>
            </a:r>
            <a:endParaRPr lang="en-US" altLang="en-US" sz="1400"/>
          </a:p>
          <a:p>
            <a:pPr marL="285750" indent="-285750" algn="l">
              <a:buFont typeface="Arial" panose="02080604020202020204" pitchFamily="34" charset="0"/>
              <a:buChar char="•"/>
            </a:pPr>
            <a:r>
              <a:rPr lang="en-US" altLang="en-US" sz="1400">
                <a:sym typeface="+mn-ea"/>
              </a:rPr>
              <a:t>磁拓扑会诱导出一个施加于流动的电子上的洛仑兹力，产生拓扑Hall效应</a:t>
            </a:r>
            <a:endParaRPr lang="en-US" altLang="en-US" sz="1400"/>
          </a:p>
          <a:p>
            <a:pPr marL="285750" indent="-285750" algn="l">
              <a:buFont typeface="Arial" panose="02080604020202020204" pitchFamily="34" charset="0"/>
              <a:buChar char="•"/>
            </a:pPr>
            <a:r>
              <a:rPr lang="en-US" altLang="en-US" sz="1400">
                <a:sym typeface="+mn-ea"/>
              </a:rPr>
              <a:t>vortex wall是非局域的，对杂质等敏感；skyrmion是局域的，可以在杂质等地方形变。</a:t>
            </a:r>
            <a:endParaRPr lang="en-US" altLang="en-US" sz="1400"/>
          </a:p>
          <a:p>
            <a:pPr marL="285750" indent="-285750" algn="l">
              <a:buFont typeface="Arial" panose="02080604020202020204" pitchFamily="34" charset="0"/>
              <a:buChar char="•"/>
            </a:pPr>
            <a:r>
              <a:rPr lang="en-US" altLang="en-US" sz="1400">
                <a:sym typeface="+mn-ea"/>
              </a:rPr>
              <a:t>当传导电子渡过光滑、缓慢的自旋结构时，传导电子自旋绝热地改变方向，</a:t>
            </a:r>
            <a:endParaRPr lang="en-US" altLang="en-US" sz="1400">
              <a:sym typeface="+mn-ea"/>
            </a:endParaRPr>
          </a:p>
          <a:p>
            <a:pPr indent="0" algn="l">
              <a:buFont typeface="Arial" panose="02080604020202020204" pitchFamily="34" charset="0"/>
              <a:buNone/>
            </a:pPr>
            <a:r>
              <a:rPr lang="en-US" altLang="en-US" sz="1400">
                <a:sym typeface="+mn-ea"/>
              </a:rPr>
              <a:t>获得一个Berry相。[39-42] (PRB 95, 054434 (2017))</a:t>
            </a:r>
            <a:endParaRPr lang="en-US" altLang="en-US" sz="1400"/>
          </a:p>
          <a:p>
            <a:pPr marL="285750" indent="-285750" algn="l">
              <a:buFont typeface="Arial" panose="02080604020202020204" pitchFamily="34" charset="0"/>
              <a:buChar char="•"/>
            </a:pPr>
            <a:r>
              <a:rPr lang="en-US" altLang="en-US" sz="1400">
                <a:sym typeface="+mn-ea"/>
              </a:rPr>
              <a:t>这个几何相来源于一个emergent电磁场，由磁结构的梯度决定。</a:t>
            </a:r>
            <a:endParaRPr lang="en-US" altLang="en-US" sz="1400"/>
          </a:p>
          <a:p>
            <a:pPr marL="285750" indent="-285750" algn="l">
              <a:buFont typeface="Arial" panose="02080604020202020204" pitchFamily="34" charset="0"/>
              <a:buChar char="•"/>
            </a:pPr>
            <a:endParaRPr lang="en-US" altLang="zh-CN" sz="1400">
              <a:ea typeface="宋体" pitchFamily="2" charset="-122"/>
            </a:endParaRPr>
          </a:p>
        </p:txBody>
      </p:sp>
      <p:pic>
        <p:nvPicPr>
          <p:cNvPr id="5" name="Picture 4" descr="1"/>
          <p:cNvPicPr>
            <a:picLocks noChangeAspect="true"/>
          </p:cNvPicPr>
          <p:nvPr/>
        </p:nvPicPr>
        <p:blipFill>
          <a:blip r:embed="rId1"/>
          <a:stretch>
            <a:fillRect/>
          </a:stretch>
        </p:blipFill>
        <p:spPr>
          <a:xfrm>
            <a:off x="1419860" y="3225800"/>
            <a:ext cx="2113280" cy="224790"/>
          </a:xfrm>
          <a:prstGeom prst="rect">
            <a:avLst/>
          </a:prstGeom>
        </p:spPr>
      </p:pic>
      <p:pic>
        <p:nvPicPr>
          <p:cNvPr id="6" name="Picture 5" descr="1"/>
          <p:cNvPicPr>
            <a:picLocks noChangeAspect="true"/>
          </p:cNvPicPr>
          <p:nvPr/>
        </p:nvPicPr>
        <p:blipFill>
          <a:blip r:embed="rId2"/>
          <a:stretch>
            <a:fillRect/>
          </a:stretch>
        </p:blipFill>
        <p:spPr>
          <a:xfrm>
            <a:off x="3974465" y="3233420"/>
            <a:ext cx="2296160" cy="208915"/>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2028190" cy="460375"/>
          </a:xfrm>
          <a:prstGeom prst="rect">
            <a:avLst/>
          </a:prstGeom>
          <a:noFill/>
        </p:spPr>
        <p:txBody>
          <a:bodyPr wrap="none" rtlCol="0">
            <a:spAutoFit/>
          </a:bodyPr>
          <a:p>
            <a:r>
              <a:rPr lang="en-US" altLang="zh-CN" sz="2400" dirty="0">
                <a:latin typeface="+mj-lt"/>
                <a:ea typeface="宋体" pitchFamily="2" charset="-122"/>
              </a:rPr>
              <a:t>arxiv</a:t>
            </a:r>
            <a:r>
              <a:rPr lang="zh-CN" altLang="en-US" sz="2400" dirty="0">
                <a:latin typeface="+mj-lt"/>
                <a:ea typeface="宋体" pitchFamily="2" charset="-122"/>
              </a:rPr>
              <a:t>文章筛选</a:t>
            </a:r>
            <a:endParaRPr lang="zh-CN" altLang="en-US" sz="2400" dirty="0">
              <a:latin typeface="+mj-lt"/>
              <a:ea typeface="宋体" pitchFamily="2" charset="-122"/>
            </a:endParaRPr>
          </a:p>
        </p:txBody>
      </p:sp>
      <p:sp>
        <p:nvSpPr>
          <p:cNvPr id="4" name="Text Box 3"/>
          <p:cNvSpPr txBox="true"/>
          <p:nvPr/>
        </p:nvSpPr>
        <p:spPr>
          <a:xfrm>
            <a:off x="271145" y="556260"/>
            <a:ext cx="2818130" cy="5262245"/>
          </a:xfrm>
          <a:prstGeom prst="rect">
            <a:avLst/>
          </a:prstGeom>
          <a:noFill/>
        </p:spPr>
        <p:txBody>
          <a:bodyPr wrap="none" rtlCol="0">
            <a:spAutoFit/>
          </a:bodyPr>
          <a:p>
            <a:pPr marL="285750" indent="-285750" algn="l">
              <a:buFont typeface="Arial" panose="02080604020202020204" pitchFamily="34" charset="0"/>
              <a:buChar char="•"/>
            </a:pPr>
            <a:r>
              <a:rPr lang="zh-CN" altLang="en-US" sz="1200">
                <a:ea typeface="宋体" pitchFamily="2" charset="-122"/>
              </a:rPr>
              <a:t>https://arxiv.org/pdf/2110.05471.pdf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https://arxiv.org/pdf/2110.05871.pdf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https://arxiv.org/pdf/2110.06036.pdf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https://arxiv.org/pdf/2110.02984.pdf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https://arxiv.org/pdf/2110.03844.pdf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https://arxiv.org/pdf/2110.02662.pdf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https://arxiv.org/pdf/2110.07063.pdf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https://arxiv.org/pdf/2110.07714.pdf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https://arxiv.org/pdf/2110.08069.pdf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https://arxiv.org/pdf/2110.08304.pdf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https://arxiv.org/pdf/2110.08361.pdf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https://arxiv.org/pdf/2110.08696.pdf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https://arxiv.org/pdf/2110.09120.pdf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https://arxiv.org/pdf/2110.07102.pdf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https://arxiv.org/pdf/2110.04713.pdf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https://arxiv.org/pdf/2110.00045.pdf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https://arxiv.org/pdf/2110.00348.pdf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https://arxiv.org/pdf/2110.14604.pdf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https://arxiv.org/pdf/2111.01942.pdf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https://arxiv.org/pdf/2111.05767.pdf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https://arxiv.org/pdf/2111.02494.pdf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https://arxiv.org/pdf/2111.02043.pdf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https://arxiv.org/pdf/2111.05575.pdf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https://arxiv.org/pdf/2111.07532</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https://arxiv.org/pdf/2111.07710.pdf</a:t>
            </a:r>
            <a:endParaRPr lang="zh-CN" altLang="en-US" sz="1200" b="1">
              <a:ea typeface="宋体" pitchFamily="2" charset="-122"/>
            </a:endParaRPr>
          </a:p>
          <a:p>
            <a:pPr marL="285750" indent="-285750" algn="l">
              <a:buFont typeface="Arial" panose="02080604020202020204" pitchFamily="34" charset="0"/>
              <a:buChar char="•"/>
            </a:pPr>
            <a:r>
              <a:rPr lang="en-US" altLang="zh-CN" sz="1200" b="1">
                <a:ea typeface="宋体" pitchFamily="2" charset="-122"/>
              </a:rPr>
              <a:t>PR</a:t>
            </a:r>
            <a:r>
              <a:rPr lang="zh-CN" altLang="en-US" sz="1200" b="1">
                <a:ea typeface="宋体" pitchFamily="2" charset="-122"/>
              </a:rPr>
              <a:t>B 104, 205113 (2021)</a:t>
            </a:r>
            <a:endParaRPr lang="zh-CN" altLang="en-US" sz="1200">
              <a:ea typeface="宋体" pitchFamily="2" charset="-122"/>
            </a:endParaRPr>
          </a:p>
          <a:p>
            <a:pPr marL="285750" indent="-285750" algn="l">
              <a:buFont typeface="Arial" panose="02080604020202020204" pitchFamily="34" charset="0"/>
              <a:buChar char="•"/>
            </a:pPr>
            <a:r>
              <a:rPr lang="en-US" altLang="zh-CN" sz="1200">
                <a:ea typeface="宋体" pitchFamily="2" charset="-122"/>
              </a:rPr>
              <a:t>https://arxiv.org/pdf/2110.07914.pdf</a:t>
            </a:r>
            <a:endParaRPr lang="en-US" altLang="zh-CN"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到</a:t>
            </a:r>
            <a:r>
              <a:rPr lang="en-US" altLang="zh-CN" sz="1200">
                <a:ea typeface="宋体" pitchFamily="2" charset="-122"/>
              </a:rPr>
              <a:t>371</a:t>
            </a:r>
            <a:endParaRPr lang="en-US" altLang="zh-CN" sz="1200">
              <a:ea typeface="宋体" pitchFamily="2" charset="-122"/>
            </a:endParaRPr>
          </a:p>
        </p:txBody>
      </p:sp>
      <p:sp>
        <p:nvSpPr>
          <p:cNvPr id="2" name="Text Box 1"/>
          <p:cNvSpPr txBox="true"/>
          <p:nvPr/>
        </p:nvSpPr>
        <p:spPr>
          <a:xfrm>
            <a:off x="6026785" y="498475"/>
            <a:ext cx="1463675" cy="275590"/>
          </a:xfrm>
          <a:prstGeom prst="rect">
            <a:avLst/>
          </a:prstGeom>
          <a:noFill/>
        </p:spPr>
        <p:txBody>
          <a:bodyPr wrap="square" rtlCol="0">
            <a:spAutoFit/>
          </a:bodyPr>
          <a:p>
            <a:r>
              <a:rPr lang="en-US" sz="1200"/>
              <a:t>2021</a:t>
            </a:r>
            <a:r>
              <a:rPr lang="zh-CN" altLang="en-US" sz="1200">
                <a:ea typeface="宋体" pitchFamily="2" charset="-122"/>
              </a:rPr>
              <a:t>年</a:t>
            </a:r>
            <a:r>
              <a:rPr lang="en-US" altLang="zh-CN" sz="1200">
                <a:ea typeface="宋体" pitchFamily="2" charset="-122"/>
              </a:rPr>
              <a:t>10</a:t>
            </a:r>
            <a:r>
              <a:rPr lang="zh-CN" altLang="en-US" sz="1200">
                <a:ea typeface="宋体" pitchFamily="2" charset="-122"/>
              </a:rPr>
              <a:t>月</a:t>
            </a:r>
            <a:endParaRPr lang="zh-CN" altLang="en-US" sz="1200">
              <a:ea typeface="宋体" pitchFamily="2" charset="-122"/>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774467" y="176096"/>
            <a:ext cx="2011680" cy="460375"/>
          </a:xfrm>
          <a:prstGeom prst="rect">
            <a:avLst/>
          </a:prstGeom>
          <a:noFill/>
        </p:spPr>
        <p:txBody>
          <a:bodyPr wrap="none" rtlCol="0">
            <a:spAutoFit/>
          </a:bodyPr>
          <a:p>
            <a:r>
              <a:rPr lang="en-US" altLang="en-US" sz="2400" dirty="0">
                <a:latin typeface="+mj-lt"/>
                <a:ea typeface="宋体" pitchFamily="2" charset="-122"/>
              </a:rPr>
              <a:t>模型参数确定</a:t>
            </a:r>
            <a:endParaRPr lang="en-US" altLang="en-US" sz="2400" dirty="0">
              <a:latin typeface="+mj-lt"/>
              <a:ea typeface="宋体" pitchFamily="2" charset="-122"/>
            </a:endParaRPr>
          </a:p>
        </p:txBody>
      </p:sp>
      <p:sp>
        <p:nvSpPr>
          <p:cNvPr id="4" name="Text Box 3"/>
          <p:cNvSpPr txBox="true"/>
          <p:nvPr/>
        </p:nvSpPr>
        <p:spPr>
          <a:xfrm>
            <a:off x="175260" y="744855"/>
            <a:ext cx="9042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K</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D</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J</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alpha</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beta</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1"/>
          <p:cNvPicPr>
            <a:picLocks noChangeAspect="true"/>
          </p:cNvPicPr>
          <p:nvPr/>
        </p:nvPicPr>
        <p:blipFill>
          <a:blip r:embed="rId1"/>
          <a:stretch>
            <a:fillRect/>
          </a:stretch>
        </p:blipFill>
        <p:spPr>
          <a:xfrm>
            <a:off x="3772535" y="2778760"/>
            <a:ext cx="3564255" cy="2726690"/>
          </a:xfrm>
          <a:prstGeom prst="rect">
            <a:avLst/>
          </a:prstGeom>
        </p:spPr>
      </p:pic>
      <p:pic>
        <p:nvPicPr>
          <p:cNvPr id="23" name="Picture 22" descr="/home/ligy/Pictures/1.png1"/>
          <p:cNvPicPr>
            <a:picLocks noChangeAspect="true"/>
          </p:cNvPicPr>
          <p:nvPr/>
        </p:nvPicPr>
        <p:blipFill>
          <a:blip r:embed="rId2"/>
          <a:srcRect/>
          <a:stretch>
            <a:fillRect/>
          </a:stretch>
        </p:blipFill>
        <p:spPr>
          <a:xfrm>
            <a:off x="5055870" y="1345883"/>
            <a:ext cx="2023110" cy="812800"/>
          </a:xfrm>
          <a:prstGeom prst="rect">
            <a:avLst/>
          </a:prstGeom>
        </p:spPr>
      </p:pic>
      <p:sp>
        <p:nvSpPr>
          <p:cNvPr id="14" name="文本框 13"/>
          <p:cNvSpPr txBox="true"/>
          <p:nvPr/>
        </p:nvSpPr>
        <p:spPr>
          <a:xfrm>
            <a:off x="1352067" y="146886"/>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a:t>
            </a:r>
            <a:r>
              <a:rPr lang="en-US" altLang="en-US" sz="2400" dirty="0">
                <a:latin typeface="+mj-lt"/>
                <a:ea typeface="宋体" pitchFamily="2" charset="-122"/>
              </a:rPr>
              <a:t>-</a:t>
            </a:r>
            <a:r>
              <a:rPr lang="en-US" altLang="zh-CN" sz="2400" dirty="0">
                <a:latin typeface="+mj-lt"/>
                <a:ea typeface="宋体" pitchFamily="2" charset="-122"/>
              </a:rPr>
              <a:t>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12" name="Text Box 11"/>
          <p:cNvSpPr txBox="true"/>
          <p:nvPr/>
        </p:nvSpPr>
        <p:spPr>
          <a:xfrm>
            <a:off x="2066290" y="5355590"/>
            <a:ext cx="1794510" cy="275590"/>
          </a:xfrm>
          <a:prstGeom prst="rect">
            <a:avLst/>
          </a:prstGeom>
          <a:noFill/>
        </p:spPr>
        <p:txBody>
          <a:bodyPr wrap="square" rtlCol="0" anchor="t">
            <a:spAutoFit/>
          </a:bodyPr>
          <a:lstStyle/>
          <a:p>
            <a:r>
              <a:rPr lang="en-US" sz="1200"/>
              <a:t>PRL 101, 166806 (2008)</a:t>
            </a:r>
            <a:endParaRPr lang="en-US" sz="1200"/>
          </a:p>
        </p:txBody>
      </p:sp>
      <p:sp>
        <p:nvSpPr>
          <p:cNvPr id="11" name="Text Box 10"/>
          <p:cNvSpPr txBox="true"/>
          <p:nvPr/>
        </p:nvSpPr>
        <p:spPr>
          <a:xfrm>
            <a:off x="4556760" y="2896870"/>
            <a:ext cx="792480" cy="398780"/>
          </a:xfrm>
          <a:prstGeom prst="rect">
            <a:avLst/>
          </a:prstGeom>
          <a:noFill/>
        </p:spPr>
        <p:txBody>
          <a:bodyPr wrap="square" rtlCol="0" anchor="t">
            <a:spAutoFit/>
          </a:bodyPr>
          <a:lstStyle/>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20" name="Text Box 19"/>
          <p:cNvSpPr txBox="true"/>
          <p:nvPr/>
        </p:nvSpPr>
        <p:spPr>
          <a:xfrm>
            <a:off x="5055870" y="2106295"/>
            <a:ext cx="596900" cy="337185"/>
          </a:xfrm>
          <a:prstGeom prst="rect">
            <a:avLst/>
          </a:prstGeom>
          <a:noFill/>
        </p:spPr>
        <p:txBody>
          <a:bodyPr wrap="square" rtlCol="0" anchor="t">
            <a:spAutoFit/>
          </a:bodyPr>
          <a:lstStyle/>
          <a:p>
            <a:r>
              <a:rPr lang="en-US" altLang="en-US" sz="1600">
                <a:solidFill>
                  <a:srgbClr val="FF0000"/>
                </a:solidFill>
              </a:rPr>
              <a:t>E_L</a:t>
            </a:r>
            <a:endParaRPr lang="en-US" altLang="en-US" sz="1600">
              <a:solidFill>
                <a:srgbClr val="FF0000"/>
              </a:solidFill>
            </a:endParaRPr>
          </a:p>
        </p:txBody>
      </p:sp>
      <p:sp>
        <p:nvSpPr>
          <p:cNvPr id="24" name="Text Box 23"/>
          <p:cNvSpPr txBox="true"/>
          <p:nvPr/>
        </p:nvSpPr>
        <p:spPr>
          <a:xfrm>
            <a:off x="253365" y="799465"/>
            <a:ext cx="6825615" cy="737235"/>
          </a:xfrm>
          <a:prstGeom prst="rect">
            <a:avLst/>
          </a:prstGeom>
          <a:noFill/>
        </p:spPr>
        <p:txBody>
          <a:bodyPr wrap="square" rtlCol="0">
            <a:spAutoFit/>
          </a:bodyPr>
          <a:lstStyle/>
          <a:p>
            <a:pPr marL="285750" indent="-285750">
              <a:buFont typeface="Arial" panose="02080604020202020204" pitchFamily="34" charset="0"/>
              <a:buChar char="•"/>
            </a:pPr>
            <a:r>
              <a:rPr lang="zh-CN" altLang="en-US" sz="1400" dirty="0">
                <a:ea typeface="宋体" pitchFamily="2" charset="-122"/>
              </a:rPr>
              <a:t>用</a:t>
            </a:r>
            <a:r>
              <a:rPr lang="en-US" altLang="zh-CN" sz="1400" dirty="0">
                <a:ea typeface="宋体" pitchFamily="2" charset="-122"/>
              </a:rPr>
              <a:t>Landauer-Buttiker</a:t>
            </a:r>
            <a:r>
              <a:rPr lang="zh-CN" altLang="en-US" sz="1400" dirty="0">
                <a:ea typeface="宋体" pitchFamily="2" charset="-122"/>
              </a:rPr>
              <a:t>公式结合</a:t>
            </a:r>
            <a:r>
              <a:rPr lang="en-US" altLang="zh-CN" sz="1400" dirty="0">
                <a:ea typeface="宋体" pitchFamily="2" charset="-122"/>
              </a:rPr>
              <a:t>NEGF</a:t>
            </a:r>
            <a:r>
              <a:rPr lang="zh-CN" altLang="en-US" sz="1400" dirty="0">
                <a:ea typeface="宋体" pitchFamily="2" charset="-122"/>
              </a:rPr>
              <a:t>计算垂直磁场下石墨烯</a:t>
            </a:r>
            <a:r>
              <a:rPr lang="en-US" altLang="zh-CN" sz="1400" dirty="0">
                <a:ea typeface="宋体" pitchFamily="2" charset="-122"/>
              </a:rPr>
              <a:t>p-n</a:t>
            </a:r>
            <a:r>
              <a:rPr lang="zh-CN" altLang="en-US" sz="1400" dirty="0">
                <a:ea typeface="宋体" pitchFamily="2" charset="-122"/>
              </a:rPr>
              <a:t>结的电导。</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无序剧烈地增强了电导，并在无序强度的一定范围内表现出电导行为。</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结果与最近的实验吻合得很好</a:t>
            </a:r>
            <a:endParaRPr lang="zh-CN" altLang="en-US" sz="1400" dirty="0">
              <a:ea typeface="宋体" pitchFamily="2" charset="-122"/>
            </a:endParaRPr>
          </a:p>
        </p:txBody>
      </p:sp>
      <p:pic>
        <p:nvPicPr>
          <p:cNvPr id="5" name="Picture 4" descr="1"/>
          <p:cNvPicPr>
            <a:picLocks noChangeAspect="true"/>
          </p:cNvPicPr>
          <p:nvPr/>
        </p:nvPicPr>
        <p:blipFill>
          <a:blip r:embed="rId3"/>
          <a:stretch>
            <a:fillRect/>
          </a:stretch>
        </p:blipFill>
        <p:spPr>
          <a:xfrm>
            <a:off x="2355215" y="1568450"/>
            <a:ext cx="2027555" cy="243840"/>
          </a:xfrm>
          <a:prstGeom prst="rect">
            <a:avLst/>
          </a:prstGeom>
        </p:spPr>
      </p:pic>
      <p:sp>
        <p:nvSpPr>
          <p:cNvPr id="6" name="Text Box 5"/>
          <p:cNvSpPr txBox="true"/>
          <p:nvPr/>
        </p:nvSpPr>
        <p:spPr>
          <a:xfrm>
            <a:off x="253365" y="1536700"/>
            <a:ext cx="1812925" cy="275590"/>
          </a:xfrm>
          <a:prstGeom prst="rect">
            <a:avLst/>
          </a:prstGeom>
          <a:noFill/>
        </p:spPr>
        <p:txBody>
          <a:bodyPr wrap="square" rtlCol="0" anchor="t">
            <a:spAutoFit/>
          </a:bodyPr>
          <a:p>
            <a:r>
              <a:rPr lang="zh-CN" altLang="en-US" sz="1200">
                <a:ea typeface="宋体" pitchFamily="2" charset="-122"/>
              </a:rPr>
              <a:t>系统哈密顿量：</a:t>
            </a:r>
            <a:endParaRPr lang="zh-CN" altLang="en-US" sz="1200">
              <a:ea typeface="宋体" pitchFamily="2" charset="-122"/>
            </a:endParaRPr>
          </a:p>
        </p:txBody>
      </p:sp>
      <p:sp>
        <p:nvSpPr>
          <p:cNvPr id="7" name="Text Box 6"/>
          <p:cNvSpPr txBox="true"/>
          <p:nvPr/>
        </p:nvSpPr>
        <p:spPr>
          <a:xfrm>
            <a:off x="6537960" y="2106295"/>
            <a:ext cx="596900" cy="337185"/>
          </a:xfrm>
          <a:prstGeom prst="rect">
            <a:avLst/>
          </a:prstGeom>
          <a:noFill/>
        </p:spPr>
        <p:txBody>
          <a:bodyPr wrap="square" rtlCol="0" anchor="t">
            <a:spAutoFit/>
          </a:bodyPr>
          <a:p>
            <a:r>
              <a:rPr lang="en-US" altLang="en-US" sz="1600">
                <a:solidFill>
                  <a:srgbClr val="FF0000"/>
                </a:solidFill>
              </a:rPr>
              <a:t>E_R</a:t>
            </a:r>
            <a:endParaRPr lang="en-US" altLang="en-US" sz="1600">
              <a:solidFill>
                <a:srgbClr val="FF0000"/>
              </a:solidFill>
            </a:endParaRPr>
          </a:p>
        </p:txBody>
      </p:sp>
      <p:sp>
        <p:nvSpPr>
          <p:cNvPr id="9" name="Text Box 8"/>
          <p:cNvSpPr txBox="true"/>
          <p:nvPr/>
        </p:nvSpPr>
        <p:spPr>
          <a:xfrm>
            <a:off x="253365" y="1830705"/>
            <a:ext cx="4701540" cy="460375"/>
          </a:xfrm>
          <a:prstGeom prst="rect">
            <a:avLst/>
          </a:prstGeom>
          <a:noFill/>
        </p:spPr>
        <p:txBody>
          <a:bodyPr wrap="square" rtlCol="0" anchor="t">
            <a:spAutoFit/>
          </a:bodyPr>
          <a:p>
            <a:r>
              <a:rPr lang="zh-CN" altLang="en-US" sz="1200">
                <a:ea typeface="宋体" pitchFamily="2" charset="-122"/>
              </a:rPr>
              <a:t>左右电极内的在位能</a:t>
            </a:r>
            <a:r>
              <a:rPr lang="en-US" altLang="zh-CN" sz="1200">
                <a:ea typeface="宋体" pitchFamily="2" charset="-122"/>
              </a:rPr>
              <a:t>E_i</a:t>
            </a:r>
            <a:r>
              <a:rPr lang="zh-CN" altLang="en-US" sz="1200">
                <a:ea typeface="宋体" pitchFamily="2" charset="-122"/>
              </a:rPr>
              <a:t>分别为</a:t>
            </a:r>
            <a:r>
              <a:rPr lang="en-US" altLang="zh-CN" sz="1200">
                <a:ea typeface="宋体" pitchFamily="2" charset="-122"/>
              </a:rPr>
              <a:t>E_L</a:t>
            </a:r>
            <a:r>
              <a:rPr lang="zh-CN" altLang="en-US" sz="1200">
                <a:ea typeface="宋体" pitchFamily="2" charset="-122"/>
              </a:rPr>
              <a:t>和</a:t>
            </a:r>
            <a:r>
              <a:rPr lang="en-US" altLang="zh-CN" sz="1200">
                <a:ea typeface="宋体" pitchFamily="2" charset="-122"/>
              </a:rPr>
              <a:t>E_R</a:t>
            </a:r>
            <a:r>
              <a:rPr lang="zh-CN" altLang="en-US" sz="1200">
                <a:ea typeface="宋体" pitchFamily="2" charset="-122"/>
              </a:rPr>
              <a:t>，并假设中间区域的无序强度也是线性变化的：</a:t>
            </a:r>
            <a:endParaRPr lang="zh-CN" altLang="en-US" sz="1200">
              <a:ea typeface="宋体" pitchFamily="2" charset="-122"/>
            </a:endParaRPr>
          </a:p>
        </p:txBody>
      </p:sp>
      <p:pic>
        <p:nvPicPr>
          <p:cNvPr id="10" name="Picture 9" descr="1"/>
          <p:cNvPicPr>
            <a:picLocks noChangeAspect="true"/>
          </p:cNvPicPr>
          <p:nvPr/>
        </p:nvPicPr>
        <p:blipFill>
          <a:blip r:embed="rId4"/>
          <a:stretch>
            <a:fillRect/>
          </a:stretch>
        </p:blipFill>
        <p:spPr>
          <a:xfrm>
            <a:off x="2066290" y="2087245"/>
            <a:ext cx="2490470" cy="210185"/>
          </a:xfrm>
          <a:prstGeom prst="rect">
            <a:avLst/>
          </a:prstGeom>
        </p:spPr>
      </p:pic>
      <p:cxnSp>
        <p:nvCxnSpPr>
          <p:cNvPr id="13" name="Straight Arrow Connector 12"/>
          <p:cNvCxnSpPr/>
          <p:nvPr/>
        </p:nvCxnSpPr>
        <p:spPr>
          <a:xfrm flipH="true">
            <a:off x="5716270" y="2273935"/>
            <a:ext cx="702310" cy="1905"/>
          </a:xfrm>
          <a:prstGeom prst="straightConnector1">
            <a:avLst/>
          </a:prstGeom>
          <a:ln>
            <a:solidFill>
              <a:srgbClr val="FF0000"/>
            </a:solidFill>
            <a:tailEnd type="arrow" w="med" len="med"/>
          </a:ln>
        </p:spPr>
        <p:style>
          <a:lnRef idx="2">
            <a:schemeClr val="accent2"/>
          </a:lnRef>
          <a:fillRef idx="0">
            <a:schemeClr val="accent2"/>
          </a:fillRef>
          <a:effectRef idx="1">
            <a:schemeClr val="accent2"/>
          </a:effectRef>
          <a:fontRef idx="minor">
            <a:schemeClr val="tx1"/>
          </a:fontRef>
        </p:style>
      </p:cxnSp>
      <p:sp>
        <p:nvSpPr>
          <p:cNvPr id="15" name="Text Box 14"/>
          <p:cNvSpPr txBox="true"/>
          <p:nvPr/>
        </p:nvSpPr>
        <p:spPr>
          <a:xfrm>
            <a:off x="5833110" y="2291080"/>
            <a:ext cx="704850" cy="398780"/>
          </a:xfrm>
          <a:prstGeom prst="rect">
            <a:avLst/>
          </a:prstGeom>
          <a:noFill/>
        </p:spPr>
        <p:txBody>
          <a:bodyPr wrap="square" rtlCol="0">
            <a:spAutoFit/>
          </a:bodyPr>
          <a:p>
            <a:r>
              <a:rPr lang="zh-CN" altLang="en-US" sz="1000">
                <a:ea typeface="宋体" pitchFamily="2" charset="-122"/>
              </a:rPr>
              <a:t>在位能线性变化</a:t>
            </a:r>
            <a:endParaRPr lang="zh-CN" altLang="en-US" sz="1000">
              <a:ea typeface="宋体" pitchFamily="2" charset="-122"/>
            </a:endParaRPr>
          </a:p>
        </p:txBody>
      </p:sp>
      <p:sp>
        <p:nvSpPr>
          <p:cNvPr id="16" name="Text Box 15"/>
          <p:cNvSpPr txBox="true"/>
          <p:nvPr/>
        </p:nvSpPr>
        <p:spPr>
          <a:xfrm>
            <a:off x="253365" y="2369820"/>
            <a:ext cx="4701540" cy="275590"/>
          </a:xfrm>
          <a:prstGeom prst="rect">
            <a:avLst/>
          </a:prstGeom>
          <a:noFill/>
        </p:spPr>
        <p:txBody>
          <a:bodyPr wrap="square" rtlCol="0" anchor="t">
            <a:spAutoFit/>
          </a:bodyPr>
          <a:p>
            <a:r>
              <a:rPr lang="zh-CN" sz="1200">
                <a:ea typeface="宋体" pitchFamily="2" charset="-122"/>
              </a:rPr>
              <a:t>垂直磁场的影响：跳跃项引入一个相位</a:t>
            </a:r>
            <a:r>
              <a:rPr lang="en-US" altLang="zh-CN" sz="1200">
                <a:ea typeface="宋体" pitchFamily="2" charset="-122"/>
              </a:rPr>
              <a:t>p</a:t>
            </a:r>
            <a:r>
              <a:rPr lang="en-US" altLang="en-US" sz="1200">
                <a:ea typeface="宋体" pitchFamily="2" charset="-122"/>
              </a:rPr>
              <a:t>hi, phi</a:t>
            </a:r>
            <a:r>
              <a:rPr lang="zh-CN" altLang="en-US" sz="1200">
                <a:ea typeface="宋体" pitchFamily="2" charset="-122"/>
              </a:rPr>
              <a:t>等于矢势的积分。</a:t>
            </a:r>
            <a:endParaRPr lang="zh-CN" altLang="en-US" sz="1200">
              <a:ea typeface="宋体" pitchFamily="2" charset="-122"/>
            </a:endParaRPr>
          </a:p>
        </p:txBody>
      </p:sp>
      <p:pic>
        <p:nvPicPr>
          <p:cNvPr id="17" name="Picture 16" descr="1"/>
          <p:cNvPicPr>
            <a:picLocks noChangeAspect="true"/>
          </p:cNvPicPr>
          <p:nvPr/>
        </p:nvPicPr>
        <p:blipFill>
          <a:blip r:embed="rId5"/>
          <a:stretch>
            <a:fillRect/>
          </a:stretch>
        </p:blipFill>
        <p:spPr>
          <a:xfrm>
            <a:off x="1414145" y="2770505"/>
            <a:ext cx="1294765" cy="267335"/>
          </a:xfrm>
          <a:prstGeom prst="rect">
            <a:avLst/>
          </a:prstGeom>
        </p:spPr>
      </p:pic>
      <p:pic>
        <p:nvPicPr>
          <p:cNvPr id="18" name="Picture 17" descr="1"/>
          <p:cNvPicPr>
            <a:picLocks noChangeAspect="true"/>
          </p:cNvPicPr>
          <p:nvPr/>
        </p:nvPicPr>
        <p:blipFill>
          <a:blip r:embed="rId6"/>
          <a:stretch>
            <a:fillRect/>
          </a:stretch>
        </p:blipFill>
        <p:spPr>
          <a:xfrm>
            <a:off x="1009015" y="3140710"/>
            <a:ext cx="2420620" cy="224790"/>
          </a:xfrm>
          <a:prstGeom prst="rect">
            <a:avLst/>
          </a:prstGeom>
        </p:spPr>
      </p:pic>
      <p:pic>
        <p:nvPicPr>
          <p:cNvPr id="25" name="Picture 24" descr="1"/>
          <p:cNvPicPr>
            <a:picLocks noChangeAspect="true"/>
          </p:cNvPicPr>
          <p:nvPr/>
        </p:nvPicPr>
        <p:blipFill>
          <a:blip r:embed="rId7"/>
          <a:stretch>
            <a:fillRect/>
          </a:stretch>
        </p:blipFill>
        <p:spPr>
          <a:xfrm>
            <a:off x="863600" y="3517265"/>
            <a:ext cx="2813685" cy="241935"/>
          </a:xfrm>
          <a:prstGeom prst="rect">
            <a:avLst/>
          </a:prstGeom>
        </p:spPr>
      </p:pic>
      <p:pic>
        <p:nvPicPr>
          <p:cNvPr id="26" name="Picture 25" descr="1"/>
          <p:cNvPicPr>
            <a:picLocks noChangeAspect="true"/>
          </p:cNvPicPr>
          <p:nvPr/>
        </p:nvPicPr>
        <p:blipFill>
          <a:blip r:embed="rId8"/>
          <a:stretch>
            <a:fillRect/>
          </a:stretch>
        </p:blipFill>
        <p:spPr>
          <a:xfrm>
            <a:off x="1204595" y="3813175"/>
            <a:ext cx="1316990" cy="221615"/>
          </a:xfrm>
          <a:prstGeom prst="rect">
            <a:avLst/>
          </a:prstGeom>
        </p:spPr>
      </p:pic>
      <p:sp>
        <p:nvSpPr>
          <p:cNvPr id="27" name="Text Box 26"/>
          <p:cNvSpPr txBox="true"/>
          <p:nvPr/>
        </p:nvSpPr>
        <p:spPr>
          <a:xfrm>
            <a:off x="253365" y="3483610"/>
            <a:ext cx="734695" cy="275590"/>
          </a:xfrm>
          <a:prstGeom prst="rect">
            <a:avLst/>
          </a:prstGeom>
          <a:noFill/>
        </p:spPr>
        <p:txBody>
          <a:bodyPr wrap="square" rtlCol="0">
            <a:spAutoFit/>
          </a:bodyPr>
          <a:p>
            <a:r>
              <a:rPr lang="zh-CN" altLang="en-US" sz="1200">
                <a:ea typeface="宋体" pitchFamily="2" charset="-122"/>
              </a:rPr>
              <a:t>电流：</a:t>
            </a:r>
            <a:endParaRPr lang="zh-CN" altLang="en-US" sz="1200">
              <a:ea typeface="宋体" pitchFamily="2" charset="-122"/>
            </a:endParaRPr>
          </a:p>
        </p:txBody>
      </p:sp>
      <p:sp>
        <p:nvSpPr>
          <p:cNvPr id="28" name="Text Box 27"/>
          <p:cNvSpPr txBox="true"/>
          <p:nvPr/>
        </p:nvSpPr>
        <p:spPr>
          <a:xfrm>
            <a:off x="253365" y="3759200"/>
            <a:ext cx="1026160" cy="275590"/>
          </a:xfrm>
          <a:prstGeom prst="rect">
            <a:avLst/>
          </a:prstGeom>
          <a:noFill/>
        </p:spPr>
        <p:txBody>
          <a:bodyPr wrap="square" rtlCol="0">
            <a:spAutoFit/>
          </a:bodyPr>
          <a:p>
            <a:r>
              <a:rPr lang="zh-CN" altLang="en-US" sz="1200">
                <a:ea typeface="宋体" pitchFamily="2" charset="-122"/>
              </a:rPr>
              <a:t>线性电导：</a:t>
            </a:r>
            <a:endParaRPr lang="zh-CN" altLang="en-US" sz="1200">
              <a:ea typeface="宋体" pitchFamily="2" charset="-122"/>
            </a:endParaRPr>
          </a:p>
        </p:txBody>
      </p:sp>
      <p:sp>
        <p:nvSpPr>
          <p:cNvPr id="29" name="Text Box 28"/>
          <p:cNvSpPr txBox="true"/>
          <p:nvPr/>
        </p:nvSpPr>
        <p:spPr>
          <a:xfrm>
            <a:off x="253365" y="4084955"/>
            <a:ext cx="2016760" cy="645160"/>
          </a:xfrm>
          <a:prstGeom prst="rect">
            <a:avLst/>
          </a:prstGeom>
          <a:noFill/>
        </p:spPr>
        <p:txBody>
          <a:bodyPr wrap="square" rtlCol="0">
            <a:spAutoFit/>
          </a:bodyPr>
          <a:p>
            <a:r>
              <a:rPr lang="en-US" altLang="zh-CN" sz="1200">
                <a:ea typeface="宋体" pitchFamily="2" charset="-122"/>
              </a:rPr>
              <a:t>p-n</a:t>
            </a:r>
            <a:r>
              <a:rPr lang="zh-CN" altLang="en-US" sz="1200">
                <a:ea typeface="宋体" pitchFamily="2" charset="-122"/>
              </a:rPr>
              <a:t>结：</a:t>
            </a:r>
            <a:r>
              <a:rPr lang="en-US" altLang="zh-CN" sz="1200">
                <a:ea typeface="宋体" pitchFamily="2" charset="-122"/>
              </a:rPr>
              <a:t>E_L &gt; 0, E_R &lt; 0</a:t>
            </a:r>
            <a:endParaRPr lang="en-US" altLang="zh-CN" sz="1200">
              <a:ea typeface="宋体" pitchFamily="2" charset="-122"/>
            </a:endParaRPr>
          </a:p>
          <a:p>
            <a:r>
              <a:rPr lang="en-US" altLang="en-US" sz="1200">
                <a:ea typeface="宋体" pitchFamily="2" charset="-122"/>
                <a:sym typeface="+mn-ea"/>
              </a:rPr>
              <a:t>n</a:t>
            </a:r>
            <a:r>
              <a:rPr lang="en-US" altLang="zh-CN" sz="1200">
                <a:ea typeface="宋体" pitchFamily="2" charset="-122"/>
                <a:sym typeface="+mn-ea"/>
              </a:rPr>
              <a:t>-n</a:t>
            </a:r>
            <a:r>
              <a:rPr lang="zh-CN" altLang="en-US" sz="1200">
                <a:ea typeface="宋体" pitchFamily="2" charset="-122"/>
                <a:sym typeface="+mn-ea"/>
              </a:rPr>
              <a:t>结：</a:t>
            </a:r>
            <a:r>
              <a:rPr lang="en-US" altLang="zh-CN" sz="1200">
                <a:ea typeface="宋体" pitchFamily="2" charset="-122"/>
                <a:sym typeface="+mn-ea"/>
              </a:rPr>
              <a:t>E_L </a:t>
            </a:r>
            <a:r>
              <a:rPr lang="en-US" altLang="en-US" sz="1200">
                <a:ea typeface="宋体" pitchFamily="2" charset="-122"/>
                <a:sym typeface="+mn-ea"/>
              </a:rPr>
              <a:t>&lt;</a:t>
            </a:r>
            <a:r>
              <a:rPr lang="en-US" altLang="zh-CN" sz="1200">
                <a:ea typeface="宋体" pitchFamily="2" charset="-122"/>
                <a:sym typeface="+mn-ea"/>
              </a:rPr>
              <a:t> 0, E_R &lt; 0</a:t>
            </a:r>
            <a:endParaRPr lang="en-US" altLang="zh-CN" sz="1200">
              <a:ea typeface="宋体" pitchFamily="2" charset="-122"/>
            </a:endParaRPr>
          </a:p>
          <a:p>
            <a:r>
              <a:rPr lang="en-US" altLang="zh-CN" sz="1200">
                <a:ea typeface="宋体" pitchFamily="2" charset="-122"/>
                <a:sym typeface="+mn-ea"/>
              </a:rPr>
              <a:t>p-</a:t>
            </a:r>
            <a:r>
              <a:rPr lang="en-US" altLang="en-US" sz="1200">
                <a:ea typeface="宋体" pitchFamily="2" charset="-122"/>
                <a:sym typeface="+mn-ea"/>
              </a:rPr>
              <a:t>p</a:t>
            </a:r>
            <a:r>
              <a:rPr lang="zh-CN" altLang="en-US" sz="1200">
                <a:ea typeface="宋体" pitchFamily="2" charset="-122"/>
                <a:sym typeface="+mn-ea"/>
              </a:rPr>
              <a:t>结：</a:t>
            </a:r>
            <a:r>
              <a:rPr lang="en-US" altLang="zh-CN" sz="1200">
                <a:ea typeface="宋体" pitchFamily="2" charset="-122"/>
                <a:sym typeface="+mn-ea"/>
              </a:rPr>
              <a:t>E_L &gt; 0, E_R </a:t>
            </a:r>
            <a:r>
              <a:rPr lang="en-US" altLang="en-US" sz="1200">
                <a:ea typeface="宋体" pitchFamily="2" charset="-122"/>
                <a:sym typeface="+mn-ea"/>
              </a:rPr>
              <a:t>&gt;</a:t>
            </a:r>
            <a:r>
              <a:rPr lang="en-US" altLang="zh-CN" sz="1200">
                <a:ea typeface="宋体" pitchFamily="2" charset="-122"/>
                <a:sym typeface="+mn-ea"/>
              </a:rPr>
              <a:t> 0</a:t>
            </a:r>
            <a:endParaRPr lang="en-US" altLang="zh-CN" sz="1200">
              <a:ea typeface="宋体" pitchFamily="2" charset="-122"/>
            </a:endParaRPr>
          </a:p>
        </p:txBody>
      </p:sp>
      <p:sp>
        <p:nvSpPr>
          <p:cNvPr id="31" name="Text Box 30"/>
          <p:cNvSpPr txBox="true"/>
          <p:nvPr/>
        </p:nvSpPr>
        <p:spPr>
          <a:xfrm>
            <a:off x="4665345" y="4084955"/>
            <a:ext cx="824865" cy="398780"/>
          </a:xfrm>
          <a:prstGeom prst="rect">
            <a:avLst/>
          </a:prstGeom>
          <a:noFill/>
        </p:spPr>
        <p:txBody>
          <a:bodyPr wrap="square" rtlCol="0" anchor="t">
            <a:spAutoFit/>
          </a:bodyPr>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phi=0.007</a:t>
            </a:r>
            <a:endParaRPr lang="en-US" altLang="en-US" sz="1000" b="1">
              <a:solidFill>
                <a:srgbClr val="FF0000"/>
              </a:solidFill>
              <a:sym typeface="+mn-ea"/>
            </a:endParaRPr>
          </a:p>
        </p:txBody>
      </p:sp>
      <p:sp>
        <p:nvSpPr>
          <p:cNvPr id="32" name="Text Box 31"/>
          <p:cNvSpPr txBox="true"/>
          <p:nvPr/>
        </p:nvSpPr>
        <p:spPr>
          <a:xfrm>
            <a:off x="5789295" y="3422015"/>
            <a:ext cx="792480" cy="398780"/>
          </a:xfrm>
          <a:prstGeom prst="rect">
            <a:avLst/>
          </a:prstGeom>
          <a:noFill/>
        </p:spPr>
        <p:txBody>
          <a:bodyPr wrap="square" rtlCol="0" anchor="t">
            <a:spAutoFit/>
          </a:bodyPr>
          <a:lstStyle/>
          <a:p>
            <a:r>
              <a:rPr lang="en-US" altLang="en-US" sz="1000" b="1">
                <a:solidFill>
                  <a:srgbClr val="FF0000"/>
                </a:solidFill>
                <a:sym typeface="+mn-ea"/>
              </a:rPr>
              <a:t>E_L=-0.2</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33" name="Text Box 32"/>
          <p:cNvSpPr txBox="true"/>
          <p:nvPr/>
        </p:nvSpPr>
        <p:spPr>
          <a:xfrm>
            <a:off x="5833110" y="4404360"/>
            <a:ext cx="824865" cy="398780"/>
          </a:xfrm>
          <a:prstGeom prst="rect">
            <a:avLst/>
          </a:prstGeom>
          <a:noFill/>
        </p:spPr>
        <p:txBody>
          <a:bodyPr wrap="square" rtlCol="0" anchor="t">
            <a:spAutoFit/>
          </a:bodyPr>
          <a:p>
            <a:pPr algn="l"/>
            <a:r>
              <a:rPr lang="en-US" altLang="en-US" sz="1000" b="1">
                <a:solidFill>
                  <a:srgbClr val="FF0000"/>
                </a:solidFill>
                <a:sym typeface="+mn-ea"/>
              </a:rPr>
              <a:t>E_L=-0.2</a:t>
            </a:r>
            <a:endParaRPr lang="en-US" altLang="en-US" sz="1000" b="1">
              <a:solidFill>
                <a:srgbClr val="FF0000"/>
              </a:solidFill>
              <a:sym typeface="+mn-ea"/>
            </a:endParaRPr>
          </a:p>
          <a:p>
            <a:pPr algn="l"/>
            <a:r>
              <a:rPr lang="en-US" altLang="en-US" sz="1000" b="1">
                <a:solidFill>
                  <a:srgbClr val="FF0000"/>
                </a:solidFill>
                <a:sym typeface="+mn-ea"/>
              </a:rPr>
              <a:t>phi=0.007</a:t>
            </a:r>
            <a:endParaRPr lang="en-US" altLang="en-US" sz="1000" b="1">
              <a:solidFill>
                <a:srgbClr val="FF0000"/>
              </a:solidFill>
              <a:sym typeface="+mn-ea"/>
            </a:endParaRPr>
          </a:p>
        </p:txBody>
      </p:sp>
      <p:sp>
        <p:nvSpPr>
          <p:cNvPr id="34" name="Text Box 33"/>
          <p:cNvSpPr txBox="true"/>
          <p:nvPr/>
        </p:nvSpPr>
        <p:spPr>
          <a:xfrm>
            <a:off x="200660" y="396240"/>
            <a:ext cx="1026160" cy="337185"/>
          </a:xfrm>
          <a:prstGeom prst="rect">
            <a:avLst/>
          </a:prstGeom>
          <a:noFill/>
        </p:spPr>
        <p:txBody>
          <a:bodyPr wrap="square" rtlCol="0" anchor="t">
            <a:spAutoFit/>
          </a:bodyPr>
          <a:p>
            <a:r>
              <a:rPr lang="zh-CN" altLang="en-US" sz="1600">
                <a:solidFill>
                  <a:srgbClr val="FF0000"/>
                </a:solidFill>
                <a:ea typeface="宋体" pitchFamily="2" charset="-122"/>
              </a:rPr>
              <a:t>纯净系统</a:t>
            </a:r>
            <a:endParaRPr lang="zh-CN" altLang="en-US" sz="1600">
              <a:solidFill>
                <a:srgbClr val="FF0000"/>
              </a:solidFill>
              <a:ea typeface="宋体" pitchFamily="2" charset="-122"/>
            </a:endParaRPr>
          </a:p>
        </p:txBody>
      </p:sp>
      <p:sp>
        <p:nvSpPr>
          <p:cNvPr id="35" name="Text Box 34"/>
          <p:cNvSpPr txBox="true"/>
          <p:nvPr/>
        </p:nvSpPr>
        <p:spPr>
          <a:xfrm>
            <a:off x="253365" y="4899025"/>
            <a:ext cx="3176905" cy="275590"/>
          </a:xfrm>
          <a:prstGeom prst="rect">
            <a:avLst/>
          </a:prstGeom>
          <a:noFill/>
        </p:spPr>
        <p:txBody>
          <a:bodyPr wrap="square" rtlCol="0">
            <a:spAutoFit/>
          </a:bodyPr>
          <a:p>
            <a:r>
              <a:rPr lang="en-US" altLang="zh-CN" sz="1200">
                <a:ea typeface="宋体" pitchFamily="2" charset="-122"/>
              </a:rPr>
              <a:t>t=2.75eV ~ 10000K, </a:t>
            </a:r>
            <a:r>
              <a:rPr lang="zh-CN" altLang="en-US" sz="1200">
                <a:ea typeface="宋体" pitchFamily="2" charset="-122"/>
              </a:rPr>
              <a:t>所以</a:t>
            </a:r>
            <a:r>
              <a:rPr lang="zh-CN" altLang="en-US" sz="1200" b="1">
                <a:solidFill>
                  <a:srgbClr val="FF0000"/>
                </a:solidFill>
                <a:ea typeface="宋体" pitchFamily="2" charset="-122"/>
              </a:rPr>
              <a:t>温度可以取为</a:t>
            </a:r>
            <a:r>
              <a:rPr lang="en-US" altLang="zh-CN" sz="1200" b="1">
                <a:solidFill>
                  <a:srgbClr val="FF0000"/>
                </a:solidFill>
                <a:ea typeface="宋体" pitchFamily="2" charset="-122"/>
              </a:rPr>
              <a:t>0</a:t>
            </a:r>
            <a:endParaRPr lang="en-US" altLang="zh-CN" sz="1200" b="1">
              <a:solidFill>
                <a:srgbClr val="FF0000"/>
              </a:solidFill>
              <a:ea typeface="宋体" pitchFamily="2"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52067" y="167206"/>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8" name="Text Box 7"/>
          <p:cNvSpPr txBox="true"/>
          <p:nvPr/>
        </p:nvSpPr>
        <p:spPr>
          <a:xfrm>
            <a:off x="217170" y="4000500"/>
            <a:ext cx="7126605" cy="995045"/>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400" b="1" dirty="0"/>
              <a:t>结论</a:t>
            </a:r>
            <a:r>
              <a:rPr lang="en-US" altLang="en-US" sz="1400" dirty="0"/>
              <a:t>：</a:t>
            </a:r>
            <a:endParaRPr lang="en-US" altLang="en-US" sz="1400" dirty="0"/>
          </a:p>
          <a:p>
            <a:pPr marL="285750" indent="-285750">
              <a:lnSpc>
                <a:spcPct val="90000"/>
              </a:lnSpc>
              <a:buFont typeface="Arial" panose="02080604020202020204" pitchFamily="34" charset="0"/>
              <a:buChar char="•"/>
            </a:pPr>
            <a:r>
              <a:rPr lang="zh-CN" altLang="en-US" sz="1400" dirty="0">
                <a:ea typeface="宋体" pitchFamily="2" charset="-122"/>
              </a:rPr>
              <a:t>无序有两个作用：</a:t>
            </a:r>
            <a:endParaRPr lang="zh-CN" altLang="en-US" sz="1400" dirty="0">
              <a:ea typeface="宋体" pitchFamily="2" charset="-122"/>
            </a:endParaRPr>
          </a:p>
          <a:p>
            <a:pPr lvl="1" indent="0">
              <a:lnSpc>
                <a:spcPct val="90000"/>
              </a:lnSpc>
              <a:buNone/>
            </a:pPr>
            <a:r>
              <a:rPr lang="en-US" altLang="zh-CN" sz="1400" dirty="0">
                <a:ea typeface="宋体" pitchFamily="2" charset="-122"/>
              </a:rPr>
              <a:t>1. </a:t>
            </a:r>
            <a:r>
              <a:rPr lang="zh-CN" altLang="en-US" sz="1400" dirty="0">
                <a:ea typeface="宋体" pitchFamily="2" charset="-122"/>
              </a:rPr>
              <a:t>小强度时将电子与空穴的边缘态混合，来增强电导。</a:t>
            </a:r>
            <a:endParaRPr lang="zh-CN" altLang="en-US" sz="1400" dirty="0">
              <a:ea typeface="宋体" pitchFamily="2" charset="-122"/>
            </a:endParaRPr>
          </a:p>
          <a:p>
            <a:pPr lvl="1" indent="0">
              <a:lnSpc>
                <a:spcPct val="90000"/>
              </a:lnSpc>
              <a:buNone/>
            </a:pPr>
            <a:r>
              <a:rPr lang="en-US" altLang="zh-CN" sz="1400" dirty="0">
                <a:ea typeface="宋体" pitchFamily="2" charset="-122"/>
              </a:rPr>
              <a:t>2. </a:t>
            </a:r>
            <a:r>
              <a:rPr lang="zh-CN" altLang="en-US" sz="1400" dirty="0">
                <a:ea typeface="宋体" pitchFamily="2" charset="-122"/>
              </a:rPr>
              <a:t>大强度时，使体系进入绝缘态。</a:t>
            </a:r>
            <a:endParaRPr lang="zh-CN" altLang="en-US" sz="1400" dirty="0">
              <a:ea typeface="宋体" pitchFamily="2" charset="-122"/>
            </a:endParaRPr>
          </a:p>
        </p:txBody>
      </p:sp>
      <p:sp>
        <p:nvSpPr>
          <p:cNvPr id="12" name="Text Box 11"/>
          <p:cNvSpPr txBox="true"/>
          <p:nvPr/>
        </p:nvSpPr>
        <p:spPr>
          <a:xfrm>
            <a:off x="5652770" y="5334635"/>
            <a:ext cx="1794510" cy="275590"/>
          </a:xfrm>
          <a:prstGeom prst="rect">
            <a:avLst/>
          </a:prstGeom>
          <a:noFill/>
        </p:spPr>
        <p:txBody>
          <a:bodyPr wrap="square" rtlCol="0" anchor="t">
            <a:spAutoFit/>
          </a:bodyPr>
          <a:lstStyle/>
          <a:p>
            <a:r>
              <a:rPr lang="en-US" sz="1200"/>
              <a:t>PRL 101, 166806 (2008)</a:t>
            </a:r>
            <a:endParaRPr lang="en-US" sz="1200"/>
          </a:p>
        </p:txBody>
      </p:sp>
      <p:sp>
        <p:nvSpPr>
          <p:cNvPr id="2" name="Text Box 1"/>
          <p:cNvSpPr txBox="true"/>
          <p:nvPr/>
        </p:nvSpPr>
        <p:spPr>
          <a:xfrm>
            <a:off x="217170" y="715645"/>
            <a:ext cx="1026160" cy="337185"/>
          </a:xfrm>
          <a:prstGeom prst="rect">
            <a:avLst/>
          </a:prstGeom>
          <a:noFill/>
        </p:spPr>
        <p:txBody>
          <a:bodyPr wrap="square" rtlCol="0" anchor="t">
            <a:spAutoFit/>
          </a:bodyPr>
          <a:p>
            <a:r>
              <a:rPr lang="zh-CN" altLang="en-US" sz="1600">
                <a:solidFill>
                  <a:srgbClr val="FF0000"/>
                </a:solidFill>
                <a:ea typeface="宋体" pitchFamily="2" charset="-122"/>
              </a:rPr>
              <a:t>加无序</a:t>
            </a:r>
            <a:endParaRPr lang="zh-CN" altLang="en-US" sz="1600">
              <a:solidFill>
                <a:srgbClr val="FF0000"/>
              </a:solidFill>
              <a:ea typeface="宋体" pitchFamily="2" charset="-122"/>
            </a:endParaRPr>
          </a:p>
        </p:txBody>
      </p:sp>
      <p:pic>
        <p:nvPicPr>
          <p:cNvPr id="3" name="Picture 2" descr="1"/>
          <p:cNvPicPr>
            <a:picLocks noChangeAspect="true"/>
          </p:cNvPicPr>
          <p:nvPr/>
        </p:nvPicPr>
        <p:blipFill>
          <a:blip r:embed="rId1"/>
          <a:stretch>
            <a:fillRect/>
          </a:stretch>
        </p:blipFill>
        <p:spPr>
          <a:xfrm>
            <a:off x="1791970" y="1659890"/>
            <a:ext cx="2141220" cy="2001520"/>
          </a:xfrm>
          <a:prstGeom prst="rect">
            <a:avLst/>
          </a:prstGeom>
        </p:spPr>
      </p:pic>
      <p:pic>
        <p:nvPicPr>
          <p:cNvPr id="4" name="Picture 3" descr="1"/>
          <p:cNvPicPr>
            <a:picLocks noChangeAspect="true"/>
          </p:cNvPicPr>
          <p:nvPr/>
        </p:nvPicPr>
        <p:blipFill>
          <a:blip r:embed="rId2"/>
          <a:stretch>
            <a:fillRect/>
          </a:stretch>
        </p:blipFill>
        <p:spPr>
          <a:xfrm>
            <a:off x="1294765" y="1722120"/>
            <a:ext cx="552450" cy="1612265"/>
          </a:xfrm>
          <a:prstGeom prst="rect">
            <a:avLst/>
          </a:prstGeom>
        </p:spPr>
      </p:pic>
      <p:pic>
        <p:nvPicPr>
          <p:cNvPr id="19" name="Picture 18" descr="1"/>
          <p:cNvPicPr>
            <a:picLocks noChangeAspect="true"/>
          </p:cNvPicPr>
          <p:nvPr/>
        </p:nvPicPr>
        <p:blipFill>
          <a:blip r:embed="rId3"/>
          <a:stretch>
            <a:fillRect/>
          </a:stretch>
        </p:blipFill>
        <p:spPr>
          <a:xfrm>
            <a:off x="4263390" y="1613535"/>
            <a:ext cx="2581275" cy="20478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2013102" y="145616"/>
            <a:ext cx="3535680" cy="460375"/>
          </a:xfrm>
          <a:prstGeom prst="rect">
            <a:avLst/>
          </a:prstGeom>
          <a:noFill/>
        </p:spPr>
        <p:txBody>
          <a:bodyPr wrap="none" rtlCol="0">
            <a:spAutoFit/>
          </a:bodyPr>
          <a:lstStyle/>
          <a:p>
            <a:r>
              <a:rPr lang="zh-CN" sz="2400" dirty="0">
                <a:latin typeface="+mj-lt"/>
                <a:ea typeface="宋体" pitchFamily="2" charset="-122"/>
              </a:rPr>
              <a:t>量子输运的随机矩阵理论</a:t>
            </a:r>
            <a:endParaRPr lang="zh-CN" sz="2400" dirty="0">
              <a:latin typeface="+mj-lt"/>
              <a:ea typeface="宋体" pitchFamily="2" charset="-122"/>
            </a:endParaRPr>
          </a:p>
        </p:txBody>
      </p:sp>
      <p:sp>
        <p:nvSpPr>
          <p:cNvPr id="8" name="Text Box 7"/>
          <p:cNvSpPr txBox="true"/>
          <p:nvPr/>
        </p:nvSpPr>
        <p:spPr>
          <a:xfrm>
            <a:off x="217805" y="755015"/>
            <a:ext cx="7126605" cy="521970"/>
          </a:xfrm>
          <a:prstGeom prst="rect">
            <a:avLst/>
          </a:prstGeom>
          <a:noFill/>
        </p:spPr>
        <p:txBody>
          <a:bodyPr wrap="square" rtlCol="0">
            <a:spAutoFit/>
          </a:bodyPr>
          <a:lstStyle/>
          <a:p>
            <a:pPr marL="285750" indent="-285750">
              <a:lnSpc>
                <a:spcPct val="100000"/>
              </a:lnSpc>
              <a:buFont typeface="Arial" panose="02080604020202020204" pitchFamily="34" charset="0"/>
              <a:buChar char="•"/>
            </a:pPr>
            <a:r>
              <a:rPr lang="en-US" altLang="en-US" sz="1400" dirty="0">
                <a:ea typeface="宋体" pitchFamily="2" charset="-122"/>
                <a:sym typeface="+mn-ea"/>
              </a:rPr>
              <a:t>metiallic </a:t>
            </a:r>
            <a:r>
              <a:rPr lang="en-US" sz="1400" dirty="0">
                <a:ea typeface="宋体" pitchFamily="2" charset="-122"/>
                <a:sym typeface="+mn-ea"/>
              </a:rPr>
              <a:t>regime: </a:t>
            </a:r>
            <a:r>
              <a:rPr lang="en-US" altLang="zh-CN" sz="1400" dirty="0">
                <a:ea typeface="宋体" pitchFamily="2" charset="-122"/>
                <a:sym typeface="+mn-ea"/>
              </a:rPr>
              <a:t>P(G)</a:t>
            </a:r>
            <a:r>
              <a:rPr lang="zh-CN" altLang="en-US" sz="1400" dirty="0">
                <a:ea typeface="宋体" pitchFamily="2" charset="-122"/>
                <a:sym typeface="+mn-ea"/>
              </a:rPr>
              <a:t>是高斯分布</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en-US" sz="1400" dirty="0">
                <a:ea typeface="宋体" pitchFamily="2" charset="-122"/>
                <a:sym typeface="+mn-ea"/>
              </a:rPr>
              <a:t>Localized regime: </a:t>
            </a:r>
            <a:r>
              <a:rPr lang="zh-CN" altLang="en-US" sz="1400" dirty="0">
                <a:ea typeface="宋体" pitchFamily="2" charset="-122"/>
                <a:sym typeface="+mn-ea"/>
              </a:rPr>
              <a:t>涨落与平均值相当，</a:t>
            </a:r>
            <a:r>
              <a:rPr lang="en-US" altLang="zh-CN" sz="1400" dirty="0">
                <a:ea typeface="宋体" pitchFamily="2" charset="-122"/>
                <a:sym typeface="+mn-ea"/>
              </a:rPr>
              <a:t>P(G)</a:t>
            </a:r>
            <a:r>
              <a:rPr lang="zh-CN" altLang="en-US" sz="1400" dirty="0">
                <a:ea typeface="宋体" pitchFamily="2" charset="-122"/>
                <a:sym typeface="+mn-ea"/>
              </a:rPr>
              <a:t>是</a:t>
            </a:r>
            <a:r>
              <a:rPr lang="en-US" altLang="zh-CN" sz="1400" dirty="0">
                <a:ea typeface="宋体" pitchFamily="2" charset="-122"/>
                <a:sym typeface="+mn-ea"/>
              </a:rPr>
              <a:t>log-normal</a:t>
            </a:r>
            <a:r>
              <a:rPr lang="zh-CN" altLang="en-US" sz="1400" dirty="0">
                <a:ea typeface="宋体" pitchFamily="2" charset="-122"/>
                <a:sym typeface="+mn-ea"/>
              </a:rPr>
              <a:t>分布（即</a:t>
            </a:r>
            <a:r>
              <a:rPr lang="en-US" altLang="zh-CN" sz="1400" dirty="0">
                <a:ea typeface="宋体" pitchFamily="2" charset="-122"/>
                <a:sym typeface="+mn-ea"/>
              </a:rPr>
              <a:t>P(lnG)</a:t>
            </a:r>
            <a:r>
              <a:rPr lang="zh-CN" altLang="en-US" sz="1400" dirty="0">
                <a:ea typeface="宋体" pitchFamily="2" charset="-122"/>
                <a:sym typeface="+mn-ea"/>
              </a:rPr>
              <a:t>是高斯分布）。</a:t>
            </a:r>
            <a:endParaRPr lang="zh-CN" altLang="en-US" sz="1400" dirty="0">
              <a:ea typeface="宋体" pitchFamily="2" charset="-122"/>
            </a:endParaRPr>
          </a:p>
        </p:txBody>
      </p:sp>
      <p:sp>
        <p:nvSpPr>
          <p:cNvPr id="12" name="Text Box 11"/>
          <p:cNvSpPr txBox="true"/>
          <p:nvPr/>
        </p:nvSpPr>
        <p:spPr>
          <a:xfrm>
            <a:off x="4565015" y="479425"/>
            <a:ext cx="2982595" cy="275590"/>
          </a:xfrm>
          <a:prstGeom prst="rect">
            <a:avLst/>
          </a:prstGeom>
          <a:noFill/>
        </p:spPr>
        <p:txBody>
          <a:bodyPr wrap="square" rtlCol="0" anchor="t">
            <a:spAutoFit/>
          </a:bodyPr>
          <a:lstStyle/>
          <a:p>
            <a:r>
              <a:rPr lang="en-US" sz="1200"/>
              <a:t>Rev. Mod. Phys., Vol. 69, No. 3, July 1997</a:t>
            </a:r>
            <a:endParaRPr lang="en-US" sz="1200"/>
          </a:p>
        </p:txBody>
      </p:sp>
      <p:sp>
        <p:nvSpPr>
          <p:cNvPr id="3" name="文本框 13"/>
          <p:cNvSpPr txBox="true"/>
          <p:nvPr/>
        </p:nvSpPr>
        <p:spPr>
          <a:xfrm>
            <a:off x="2013102" y="1320366"/>
            <a:ext cx="3230880" cy="460375"/>
          </a:xfrm>
          <a:prstGeom prst="rect">
            <a:avLst/>
          </a:prstGeom>
          <a:noFill/>
        </p:spPr>
        <p:txBody>
          <a:bodyPr wrap="none" rtlCol="0">
            <a:spAutoFit/>
          </a:bodyPr>
          <a:p>
            <a:r>
              <a:rPr lang="zh-CN" sz="2400" dirty="0">
                <a:latin typeface="+mj-lt"/>
                <a:ea typeface="宋体" pitchFamily="2" charset="-122"/>
              </a:rPr>
              <a:t>单参数标度假设的违背</a:t>
            </a:r>
            <a:endParaRPr lang="zh-CN" sz="2400" dirty="0">
              <a:latin typeface="+mj-lt"/>
              <a:ea typeface="宋体" pitchFamily="2" charset="-122"/>
            </a:endParaRPr>
          </a:p>
        </p:txBody>
      </p:sp>
      <p:sp>
        <p:nvSpPr>
          <p:cNvPr id="4" name="Text Box 3"/>
          <p:cNvSpPr txBox="true"/>
          <p:nvPr/>
        </p:nvSpPr>
        <p:spPr>
          <a:xfrm>
            <a:off x="5243195" y="1626235"/>
            <a:ext cx="2234565" cy="275590"/>
          </a:xfrm>
          <a:prstGeom prst="rect">
            <a:avLst/>
          </a:prstGeom>
          <a:noFill/>
        </p:spPr>
        <p:txBody>
          <a:bodyPr wrap="square" rtlCol="0" anchor="t">
            <a:spAutoFit/>
          </a:bodyPr>
          <a:p>
            <a:r>
              <a:rPr lang="en-US" sz="1200"/>
              <a:t>PhysRevLett.88.146601</a:t>
            </a:r>
            <a:r>
              <a:rPr lang="en-US" altLang="en-US" sz="1200"/>
              <a:t> (2002)</a:t>
            </a:r>
            <a:endParaRPr lang="en-US" altLang="en-US" sz="1200">
              <a:ea typeface="宋体" pitchFamily="2" charset="-122"/>
            </a:endParaRPr>
          </a:p>
        </p:txBody>
      </p:sp>
      <p:sp>
        <p:nvSpPr>
          <p:cNvPr id="5" name="Text Box 4"/>
          <p:cNvSpPr txBox="true"/>
          <p:nvPr/>
        </p:nvSpPr>
        <p:spPr>
          <a:xfrm>
            <a:off x="217805" y="1901825"/>
            <a:ext cx="7126605" cy="1168400"/>
          </a:xfrm>
          <a:prstGeom prst="rect">
            <a:avLst/>
          </a:prstGeom>
          <a:noFill/>
        </p:spPr>
        <p:txBody>
          <a:bodyPr wrap="square" rtlCol="0">
            <a:spAutoFit/>
          </a:bodyPr>
          <a:p>
            <a:pPr marL="285750" indent="-285750">
              <a:lnSpc>
                <a:spcPct val="100000"/>
              </a:lnSpc>
              <a:buFont typeface="Arial" panose="02080604020202020204" pitchFamily="34" charset="0"/>
              <a:buChar char="•"/>
            </a:pPr>
            <a:r>
              <a:rPr lang="zh-CN" altLang="en-US" sz="1400" dirty="0">
                <a:ea typeface="宋体" pitchFamily="2" charset="-122"/>
                <a:sym typeface="+mn-ea"/>
              </a:rPr>
              <a:t>偏离高斯分布时有两种成份：</a:t>
            </a:r>
            <a:r>
              <a:rPr lang="en-US" altLang="zh-CN" sz="1400" dirty="0">
                <a:ea typeface="宋体" pitchFamily="2" charset="-122"/>
                <a:sym typeface="+mn-ea"/>
              </a:rPr>
              <a:t>1. </a:t>
            </a:r>
            <a:r>
              <a:rPr lang="zh-CN" altLang="en-US" sz="1400" dirty="0">
                <a:ea typeface="宋体" pitchFamily="2" charset="-122"/>
                <a:sym typeface="+mn-ea"/>
              </a:rPr>
              <a:t>最大值附近的偏离</a:t>
            </a:r>
            <a:r>
              <a:rPr lang="en-US" altLang="zh-CN" sz="1400" dirty="0">
                <a:ea typeface="宋体" pitchFamily="2" charset="-122"/>
                <a:sym typeface="+mn-ea"/>
              </a:rPr>
              <a:t> 2. </a:t>
            </a:r>
            <a:r>
              <a:rPr lang="zh-CN" altLang="en-US" sz="1400" dirty="0">
                <a:ea typeface="宋体" pitchFamily="2" charset="-122"/>
                <a:sym typeface="+mn-ea"/>
              </a:rPr>
              <a:t>尾部的偏离</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zh-CN" altLang="en-US" sz="1400" dirty="0">
                <a:ea typeface="宋体" pitchFamily="2" charset="-122"/>
              </a:rPr>
              <a:t>尾部行为由高阶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最大值附近行为由</a:t>
            </a:r>
            <a:r>
              <a:rPr lang="en-US" altLang="zh-CN" sz="1400" dirty="0">
                <a:ea typeface="宋体" pitchFamily="2" charset="-122"/>
              </a:rPr>
              <a:t>3</a:t>
            </a:r>
            <a:r>
              <a:rPr lang="zh-CN" altLang="en-US" sz="1400" dirty="0">
                <a:ea typeface="宋体" pitchFamily="2" charset="-122"/>
              </a:rPr>
              <a:t>、</a:t>
            </a:r>
            <a:r>
              <a:rPr lang="en-US" altLang="zh-CN" sz="1400" dirty="0">
                <a:ea typeface="宋体" pitchFamily="2" charset="-122"/>
              </a:rPr>
              <a:t>4</a:t>
            </a:r>
            <a:r>
              <a:rPr lang="zh-CN" altLang="en-US" sz="1400" dirty="0">
                <a:ea typeface="宋体" pitchFamily="2" charset="-122"/>
              </a:rPr>
              <a:t>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金属区内明显偏离高斯分布时，说明不能被单参数标度</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单参数标度会导致高斯分布</a:t>
            </a:r>
            <a:endParaRPr lang="zh-CN" altLang="en-US" sz="1400" dirty="0">
              <a:ea typeface="宋体" pitchFamily="2" charset="-122"/>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true">
          <a:gsLst>
            <a:gs pos="0">
              <a:schemeClr val="phClr">
                <a:tint val="50000"/>
                <a:satMod val="300000"/>
              </a:schemeClr>
            </a:gs>
            <a:gs pos="35000">
              <a:schemeClr val="phClr">
                <a:tint val="37000"/>
                <a:satMod val="300000"/>
              </a:schemeClr>
            </a:gs>
            <a:gs pos="100000">
              <a:schemeClr val="phClr">
                <a:tint val="15000"/>
                <a:satMod val="350000"/>
              </a:schemeClr>
            </a:gs>
          </a:gsLst>
          <a:lin ang="16200000" scaled="true"/>
        </a:gradFill>
        <a:gradFill rotWithShape="true">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false"/>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true">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true">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21230</Words>
  <Application>WPS Presentation</Application>
  <PresentationFormat>自定义</PresentationFormat>
  <Paragraphs>1259</Paragraphs>
  <Slides>68</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68</vt:i4>
      </vt:variant>
    </vt:vector>
  </HeadingPairs>
  <TitlesOfParts>
    <vt:vector size="86" baseType="lpstr">
      <vt:lpstr>Arial</vt:lpstr>
      <vt:lpstr>宋体</vt:lpstr>
      <vt:lpstr>Wingdings</vt:lpstr>
      <vt:lpstr>Nimbus Roman No9 L</vt:lpstr>
      <vt:lpstr>Symbol</vt:lpstr>
      <vt:lpstr>Times New Roman</vt:lpstr>
      <vt:lpstr>Vivaldi</vt:lpstr>
      <vt:lpstr>Comfortaa Light</vt:lpstr>
      <vt:lpstr>文泉驿微米黑</vt:lpstr>
      <vt:lpstr>宋体</vt:lpstr>
      <vt:lpstr>Times New Roman</vt:lpstr>
      <vt:lpstr>DejaVu Sans</vt:lpstr>
      <vt:lpstr>文泉驿正黑</vt:lpstr>
      <vt:lpstr>微软雅黑</vt:lpstr>
      <vt:lpstr>Arial Unicode MS</vt:lpstr>
      <vt:lpstr>Standard Symbols PS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费米分布函数</vt:lpstr>
      <vt:lpstr>带边、带中心的普适行为？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云泥</cp:lastModifiedBy>
  <cp:revision>983</cp:revision>
  <dcterms:created xsi:type="dcterms:W3CDTF">2021-11-26T09:50:23Z</dcterms:created>
  <dcterms:modified xsi:type="dcterms:W3CDTF">2021-11-26T09:50:23Z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1033-11.1.0.10161</vt:lpwstr>
  </property>
  <property fmtid="{D5CDD505-2E9C-101B-9397-08002B2CF9AE}" pid="3" name="ICV">
    <vt:lpwstr>E0571669A2D3D611511F9161F7825A66</vt:lpwstr>
  </property>
</Properties>
</file>